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8" r:id="rId17"/>
    <p:sldId id="272" r:id="rId18"/>
    <p:sldId id="273" r:id="rId19"/>
    <p:sldId id="274" r:id="rId20"/>
    <p:sldId id="275" r:id="rId21"/>
    <p:sldId id="276" r:id="rId22"/>
    <p:sldId id="277" r:id="rId23"/>
    <p:sldId id="269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2544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8687EC4-5CDB-4166-ADEA-A9A3166ED979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231974C-FC14-4234-AC70-C255495CB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80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9A8DD2A-F13C-4988-B452-F8F8885F7D69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EEBE922-AC41-43A4-8240-8F0BDE318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13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BE922-AC41-43A4-8240-8F0BDE3189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817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BE922-AC41-43A4-8240-8F0BDE3189A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85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BE922-AC41-43A4-8240-8F0BDE3189A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044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BE922-AC41-43A4-8240-8F0BDE3189A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86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BE922-AC41-43A4-8240-8F0BDE3189A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458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BE922-AC41-43A4-8240-8F0BDE3189A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944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BE922-AC41-43A4-8240-8F0BDE3189A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180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BE922-AC41-43A4-8240-8F0BDE3189A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120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BE922-AC41-43A4-8240-8F0BDE3189A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840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BE922-AC41-43A4-8240-8F0BDE3189A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747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BE922-AC41-43A4-8240-8F0BDE3189A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79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BE922-AC41-43A4-8240-8F0BDE3189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157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BE922-AC41-43A4-8240-8F0BDE3189A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37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BE922-AC41-43A4-8240-8F0BDE3189A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039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BE922-AC41-43A4-8240-8F0BDE3189A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985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BE922-AC41-43A4-8240-8F0BDE3189A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81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BE922-AC41-43A4-8240-8F0BDE3189A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559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AEF0C-85FD-43BF-8AF4-8DB95C8A8DE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591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964FC6-3C54-479A-A9B7-927ED2EE853F}" type="slidenum">
              <a:rPr lang="en-US"/>
              <a:pPr/>
              <a:t>26</a:t>
            </a:fld>
            <a:endParaRPr lang="en-US"/>
          </a:p>
        </p:txBody>
      </p:sp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7763" y="709613"/>
            <a:ext cx="4733925" cy="3549650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/>
        <p:txBody>
          <a:bodyPr lIns="93299" tIns="46650" rIns="93299" bIns="46650"/>
          <a:lstStyle/>
          <a:p>
            <a:endParaRPr lang="en-US"/>
          </a:p>
        </p:txBody>
      </p:sp>
      <p:sp>
        <p:nvSpPr>
          <p:cNvPr id="36868" name="Slide Number Placeholder 3"/>
          <p:cNvSpPr txBox="1">
            <a:spLocks noGrp="1"/>
          </p:cNvSpPr>
          <p:nvPr/>
        </p:nvSpPr>
        <p:spPr bwMode="auto">
          <a:xfrm>
            <a:off x="3977743" y="8988695"/>
            <a:ext cx="3043768" cy="47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99" tIns="46650" rIns="93299" bIns="46650" anchor="b"/>
          <a:lstStyle/>
          <a:p>
            <a:pPr algn="r" defTabSz="933845"/>
            <a:fld id="{7B87D833-6C84-43B3-9597-1868E06A1EF2}" type="slidenum">
              <a:rPr lang="en-US" sz="1200">
                <a:latin typeface="Comic Sans MS" pitchFamily="66" charset="0"/>
              </a:rPr>
              <a:pPr algn="r" defTabSz="933845"/>
              <a:t>26</a:t>
            </a:fld>
            <a:endParaRPr lang="en-US" sz="1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5902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BDDEDE-EA88-4A57-90C5-9C02F0C49C92}" type="slidenum">
              <a:rPr lang="en-US"/>
              <a:pPr/>
              <a:t>27</a:t>
            </a:fld>
            <a:endParaRPr lang="en-US"/>
          </a:p>
        </p:txBody>
      </p:sp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7763" y="709613"/>
            <a:ext cx="4733925" cy="3549650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/>
        <p:txBody>
          <a:bodyPr lIns="93299" tIns="46650" rIns="93299" bIns="46650"/>
          <a:lstStyle/>
          <a:p>
            <a:endParaRPr lang="en-US"/>
          </a:p>
        </p:txBody>
      </p:sp>
      <p:sp>
        <p:nvSpPr>
          <p:cNvPr id="38916" name="Slide Number Placeholder 3"/>
          <p:cNvSpPr txBox="1">
            <a:spLocks noGrp="1"/>
          </p:cNvSpPr>
          <p:nvPr/>
        </p:nvSpPr>
        <p:spPr bwMode="auto">
          <a:xfrm>
            <a:off x="3977743" y="8988695"/>
            <a:ext cx="3043768" cy="47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99" tIns="46650" rIns="93299" bIns="46650" anchor="b"/>
          <a:lstStyle/>
          <a:p>
            <a:pPr algn="r" defTabSz="933845"/>
            <a:fld id="{2CD9E516-44B6-4951-AB14-212524D0C7D3}" type="slidenum">
              <a:rPr lang="en-US" sz="1200">
                <a:latin typeface="Comic Sans MS" pitchFamily="66" charset="0"/>
              </a:rPr>
              <a:pPr algn="r" defTabSz="933845"/>
              <a:t>27</a:t>
            </a:fld>
            <a:endParaRPr lang="en-US" sz="1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0411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BE922-AC41-43A4-8240-8F0BDE3189A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2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BE922-AC41-43A4-8240-8F0BDE3189A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14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BE922-AC41-43A4-8240-8F0BDE3189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469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BE922-AC41-43A4-8240-8F0BDE3189A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1802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BE922-AC41-43A4-8240-8F0BDE3189A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896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C98ED9-25B5-45A2-A672-FE366B9C7405}" type="slidenum">
              <a:rPr lang="en-US"/>
              <a:pPr/>
              <a:t>32</a:t>
            </a:fld>
            <a:endParaRPr lang="en-US"/>
          </a:p>
        </p:txBody>
      </p:sp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7763" y="709613"/>
            <a:ext cx="4733925" cy="354965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/>
        <p:txBody>
          <a:bodyPr lIns="93299" tIns="46650" rIns="93299" bIns="46650"/>
          <a:lstStyle/>
          <a:p>
            <a:endParaRPr lang="en-US" dirty="0"/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3977743" y="8988695"/>
            <a:ext cx="3043768" cy="47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99" tIns="46650" rIns="93299" bIns="46650" anchor="b"/>
          <a:lstStyle/>
          <a:p>
            <a:pPr algn="r" defTabSz="933845"/>
            <a:fld id="{6CCEA337-5B47-4EEA-AADF-D2D02A7A2D9F}" type="slidenum">
              <a:rPr lang="en-US" sz="1200">
                <a:latin typeface="Comic Sans MS" pitchFamily="66" charset="0"/>
              </a:rPr>
              <a:pPr algn="r" defTabSz="933845"/>
              <a:t>32</a:t>
            </a:fld>
            <a:endParaRPr lang="en-US" sz="1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9882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B8A39-9996-49E4-BE65-0797E02A8F37}" type="slidenum">
              <a:rPr lang="en-US"/>
              <a:pPr/>
              <a:t>33</a:t>
            </a:fld>
            <a:endParaRPr lang="en-US"/>
          </a:p>
        </p:txBody>
      </p:sp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7763" y="709613"/>
            <a:ext cx="4733925" cy="3549650"/>
          </a:xfrm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/>
        <p:txBody>
          <a:bodyPr lIns="93299" tIns="46650" rIns="93299" bIns="46650"/>
          <a:lstStyle/>
          <a:p>
            <a:endParaRPr lang="en-US"/>
          </a:p>
        </p:txBody>
      </p:sp>
      <p:sp>
        <p:nvSpPr>
          <p:cNvPr id="49156" name="Slide Number Placeholder 3"/>
          <p:cNvSpPr txBox="1">
            <a:spLocks noGrp="1"/>
          </p:cNvSpPr>
          <p:nvPr/>
        </p:nvSpPr>
        <p:spPr bwMode="auto">
          <a:xfrm>
            <a:off x="3977743" y="8988695"/>
            <a:ext cx="3043768" cy="47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99" tIns="46650" rIns="93299" bIns="46650" anchor="b"/>
          <a:lstStyle/>
          <a:p>
            <a:pPr algn="r" defTabSz="933845"/>
            <a:fld id="{862103F6-9851-4B13-9E98-E3DE20336057}" type="slidenum">
              <a:rPr lang="en-US" sz="1200">
                <a:latin typeface="Comic Sans MS" pitchFamily="66" charset="0"/>
              </a:rPr>
              <a:pPr algn="r" defTabSz="933845"/>
              <a:t>33</a:t>
            </a:fld>
            <a:endParaRPr lang="en-US" sz="1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126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BE922-AC41-43A4-8240-8F0BDE3189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32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BE922-AC41-43A4-8240-8F0BDE3189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50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BE922-AC41-43A4-8240-8F0BDE3189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652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BE922-AC41-43A4-8240-8F0BDE3189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16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BE922-AC41-43A4-8240-8F0BDE3189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33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BE922-AC41-43A4-8240-8F0BDE3189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27C9-37F5-4EAF-9C99-183D286462C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8B03-A356-4EB8-A8BB-3992B8B61AA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27C9-37F5-4EAF-9C99-183D286462C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8B03-A356-4EB8-A8BB-3992B8B61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27C9-37F5-4EAF-9C99-183D286462C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8B03-A356-4EB8-A8BB-3992B8B61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27C9-37F5-4EAF-9C99-183D286462C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8B03-A356-4EB8-A8BB-3992B8B61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27C9-37F5-4EAF-9C99-183D286462C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8B03-A356-4EB8-A8BB-3992B8B61AA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27C9-37F5-4EAF-9C99-183D286462C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8B03-A356-4EB8-A8BB-3992B8B61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27C9-37F5-4EAF-9C99-183D286462C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8B03-A356-4EB8-A8BB-3992B8B61AA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27C9-37F5-4EAF-9C99-183D286462C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8B03-A356-4EB8-A8BB-3992B8B61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27C9-37F5-4EAF-9C99-183D286462C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8B03-A356-4EB8-A8BB-3992B8B61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27C9-37F5-4EAF-9C99-183D286462C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8B03-A356-4EB8-A8BB-3992B8B61AA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27C9-37F5-4EAF-9C99-183D286462C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8B03-A356-4EB8-A8BB-3992B8B61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l="16000" t="23000" r="16000" b="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53327C9-37F5-4EAF-9C99-183D286462C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6438B03-A356-4EB8-A8BB-3992B8B61A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jlang@csid.co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atrina.day@idexpertscorp.com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Valerie.Bollinger@adm.idaho.gov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povaluepoint.org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mailto:PA@naspovaluepoint.org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povaluepoint.org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mailto:PA@naspovaluepoint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povaluepoint.org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mailto:PA@naspovaluepoint.org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povaluepoint.org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thay@naspovaluepoint.org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848600" cy="2613025"/>
          </a:xfrm>
        </p:spPr>
        <p:txBody>
          <a:bodyPr/>
          <a:lstStyle/>
          <a:p>
            <a:pPr algn="ctr"/>
            <a:r>
              <a:rPr lang="en-US" dirty="0" smtClean="0"/>
              <a:t>Data breach &amp; credit monitoring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2286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STATE OF IDAHO</a:t>
            </a:r>
          </a:p>
          <a:p>
            <a:r>
              <a:rPr lang="en-US" sz="3200" dirty="0" smtClean="0"/>
              <a:t>Division of Purchasing</a:t>
            </a:r>
          </a:p>
          <a:p>
            <a:endParaRPr lang="en-US" sz="3200" dirty="0" smtClean="0"/>
          </a:p>
          <a:p>
            <a:r>
              <a:rPr lang="en-US" sz="3200" dirty="0" smtClean="0"/>
              <a:t>NASPO ValuePoint</a:t>
            </a:r>
            <a:endParaRPr lang="en-US" sz="3200" dirty="0"/>
          </a:p>
        </p:txBody>
      </p:sp>
      <p:pic>
        <p:nvPicPr>
          <p:cNvPr id="4" name="Picture 3" descr="idaho_seal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455" y="3463636"/>
            <a:ext cx="1738745" cy="14893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989" y="5181600"/>
            <a:ext cx="2733675" cy="106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45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Evaluation Criteria (detailed)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Scope of Work</a:t>
            </a:r>
            <a:endParaRPr lang="en-US" dirty="0"/>
          </a:p>
          <a:p>
            <a:pPr lvl="1"/>
            <a:r>
              <a:rPr lang="en-US" dirty="0" smtClean="0"/>
              <a:t>Subcontractors</a:t>
            </a:r>
          </a:p>
          <a:p>
            <a:pPr lvl="2"/>
            <a:r>
              <a:rPr lang="en-US" dirty="0"/>
              <a:t>Extent to which Offeror intends to utilize subs and qualifications of the proposed subs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Working with Participating Entities</a:t>
            </a:r>
          </a:p>
          <a:p>
            <a:pPr lvl="2"/>
            <a:r>
              <a:rPr lang="en-US" dirty="0" smtClean="0"/>
              <a:t>Description of how the Offeror will work with PEs before, during, and after a data breach.</a:t>
            </a:r>
          </a:p>
          <a:p>
            <a:pPr lvl="1"/>
            <a:r>
              <a:rPr lang="en-US" dirty="0" smtClean="0"/>
              <a:t>Notifications to Affected Individuals</a:t>
            </a:r>
          </a:p>
          <a:p>
            <a:pPr lvl="2"/>
            <a:r>
              <a:rPr lang="en-US" dirty="0" smtClean="0"/>
              <a:t>Description of how the Offeror will work with PEs to send out notifications including experience with large breaches, capacity to meet legal requirements, and sample notification.</a:t>
            </a:r>
          </a:p>
          <a:p>
            <a:pPr lvl="1"/>
            <a:r>
              <a:rPr lang="en-US" dirty="0" smtClean="0"/>
              <a:t>Enrolling Eligible Persons</a:t>
            </a:r>
          </a:p>
          <a:p>
            <a:pPr lvl="2"/>
            <a:r>
              <a:rPr lang="en-US" dirty="0" smtClean="0"/>
              <a:t>Process of enrolling individuals, including methods, time, etc.</a:t>
            </a:r>
          </a:p>
          <a:p>
            <a:pPr lvl="1"/>
            <a:r>
              <a:rPr lang="en-US" dirty="0" smtClean="0"/>
              <a:t>Credit and Identity Theft Monitoring</a:t>
            </a:r>
          </a:p>
          <a:p>
            <a:pPr lvl="2"/>
            <a:r>
              <a:rPr lang="en-US" dirty="0" smtClean="0"/>
              <a:t>Methods used for credit and identity theft monitoring.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687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Evaluation Criteria (detailed)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Scope of Work continued</a:t>
            </a:r>
          </a:p>
          <a:p>
            <a:pPr lvl="1"/>
            <a:r>
              <a:rPr lang="en-US" dirty="0" smtClean="0"/>
              <a:t>Alerts/Notifications</a:t>
            </a:r>
          </a:p>
          <a:p>
            <a:pPr lvl="2"/>
            <a:r>
              <a:rPr lang="en-US" dirty="0" smtClean="0"/>
              <a:t>Process for alerting Active Participants of suspicious activity, including methods, time, information, etc.</a:t>
            </a:r>
            <a:endParaRPr lang="en-US" dirty="0"/>
          </a:p>
          <a:p>
            <a:pPr lvl="1"/>
            <a:r>
              <a:rPr lang="en-US" dirty="0"/>
              <a:t>Identity Theft </a:t>
            </a:r>
            <a:r>
              <a:rPr lang="en-US" dirty="0" smtClean="0"/>
              <a:t>Insurance</a:t>
            </a:r>
          </a:p>
          <a:p>
            <a:pPr lvl="2"/>
            <a:r>
              <a:rPr lang="en-US" dirty="0" smtClean="0"/>
              <a:t>Details regarding insurance, including copies of policies.</a:t>
            </a:r>
            <a:endParaRPr lang="en-US" dirty="0"/>
          </a:p>
          <a:p>
            <a:pPr lvl="1"/>
            <a:r>
              <a:rPr lang="en-US" dirty="0"/>
              <a:t>Identity Theft Restoration </a:t>
            </a:r>
            <a:r>
              <a:rPr lang="en-US" dirty="0" smtClean="0"/>
              <a:t>Assistance</a:t>
            </a:r>
          </a:p>
          <a:p>
            <a:pPr lvl="2"/>
            <a:r>
              <a:rPr lang="en-US" dirty="0" smtClean="0"/>
              <a:t>Services provided to assist Active Participants whose identities have been stolen.</a:t>
            </a:r>
            <a:endParaRPr lang="en-US" dirty="0"/>
          </a:p>
          <a:p>
            <a:pPr lvl="1"/>
            <a:r>
              <a:rPr lang="en-US" dirty="0"/>
              <a:t>Customer </a:t>
            </a:r>
            <a:r>
              <a:rPr lang="en-US" dirty="0" smtClean="0"/>
              <a:t>Service</a:t>
            </a:r>
          </a:p>
          <a:p>
            <a:pPr lvl="2"/>
            <a:r>
              <a:rPr lang="en-US" dirty="0" smtClean="0"/>
              <a:t>How excellent customer service is guaranteed.</a:t>
            </a:r>
            <a:endParaRPr lang="en-US" dirty="0"/>
          </a:p>
          <a:p>
            <a:pPr lvl="1"/>
            <a:r>
              <a:rPr lang="en-US" dirty="0"/>
              <a:t>Available Language </a:t>
            </a:r>
            <a:r>
              <a:rPr lang="en-US" dirty="0" smtClean="0"/>
              <a:t>Options</a:t>
            </a:r>
          </a:p>
          <a:p>
            <a:pPr lvl="2"/>
            <a:r>
              <a:rPr lang="en-US" dirty="0" smtClean="0"/>
              <a:t>Other languages in which services may be provided.</a:t>
            </a:r>
            <a:endParaRPr lang="en-US" dirty="0"/>
          </a:p>
          <a:p>
            <a:pPr lvl="1"/>
            <a:r>
              <a:rPr lang="en-US" dirty="0"/>
              <a:t>Security of </a:t>
            </a:r>
            <a:r>
              <a:rPr lang="en-US" dirty="0" smtClean="0"/>
              <a:t>Information</a:t>
            </a:r>
          </a:p>
          <a:p>
            <a:pPr lvl="2"/>
            <a:r>
              <a:rPr lang="en-US" dirty="0" smtClean="0"/>
              <a:t>Security measures taken to secure sensitive information (i.e. avoid secondary breach.)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57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Evaluation Criteria (detailed)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Proposal- tiered unit pricing for four (4) categories of services; average unit price for each category used for evaluation purposes.</a:t>
            </a:r>
          </a:p>
          <a:p>
            <a:pPr lvl="1"/>
            <a:r>
              <a:rPr lang="en-US" dirty="0" smtClean="0"/>
              <a:t>Notifications</a:t>
            </a:r>
          </a:p>
          <a:p>
            <a:pPr lvl="2"/>
            <a:r>
              <a:rPr lang="en-US" dirty="0" smtClean="0"/>
              <a:t>Cost per notification (single duplex page, #10 envelope, first class postage)</a:t>
            </a:r>
          </a:p>
          <a:p>
            <a:pPr lvl="1"/>
            <a:r>
              <a:rPr lang="en-US" dirty="0" smtClean="0"/>
              <a:t>Call Center Services</a:t>
            </a:r>
          </a:p>
          <a:p>
            <a:pPr lvl="2"/>
            <a:r>
              <a:rPr lang="en-US" dirty="0" smtClean="0"/>
              <a:t>Cost per call for general call center</a:t>
            </a:r>
          </a:p>
          <a:p>
            <a:pPr lvl="1"/>
            <a:r>
              <a:rPr lang="en-US" dirty="0" smtClean="0"/>
              <a:t>Single-bureau Credit Monitoring</a:t>
            </a:r>
          </a:p>
          <a:p>
            <a:pPr lvl="2"/>
            <a:r>
              <a:rPr lang="en-US" dirty="0" smtClean="0"/>
              <a:t>One year of service per person enrolled (incl. single-bureau credit and identity theft monitoring, identity restoration services, and insurance)</a:t>
            </a:r>
          </a:p>
          <a:p>
            <a:pPr lvl="1"/>
            <a:r>
              <a:rPr lang="en-US" dirty="0" smtClean="0"/>
              <a:t>Triple-bureau Credit Monitoring </a:t>
            </a:r>
            <a:endParaRPr lang="en-US" dirty="0"/>
          </a:p>
          <a:p>
            <a:pPr lvl="2"/>
            <a:r>
              <a:rPr lang="en-US" dirty="0" smtClean="0"/>
              <a:t>One year of service per person enrolled (incl. tripe-bureau credit and identity theft monitoring, identity restoration services, and insurance)</a:t>
            </a:r>
          </a:p>
        </p:txBody>
      </p:sp>
    </p:spTree>
    <p:extLst>
      <p:ext uri="{BB962C8B-B14F-4D97-AF65-F5344CB8AC3E}">
        <p14:creationId xmlns:p14="http://schemas.microsoft.com/office/powerpoint/2010/main" val="13956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Evaluations- 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Scores were normalized according to the explanation in the RFP document.  </a:t>
            </a:r>
          </a:p>
          <a:p>
            <a:pPr lvl="1"/>
            <a:r>
              <a:rPr lang="en-US" dirty="0" smtClean="0"/>
              <a:t>Top score for technical received all available technical points; all other proposals received technical points in proportion to their technical scores.</a:t>
            </a:r>
          </a:p>
          <a:p>
            <a:pPr lvl="1"/>
            <a:r>
              <a:rPr lang="en-US" dirty="0" smtClean="0"/>
              <a:t>Lowest average unit price received all available cost points by category; all other proposals received cost points in proportion to their average unit prices.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4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Evaluation Results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716107"/>
              </p:ext>
            </p:extLst>
          </p:nvPr>
        </p:nvGraphicFramePr>
        <p:xfrm>
          <a:off x="533400" y="1676401"/>
          <a:ext cx="8229599" cy="1826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6800"/>
                <a:gridCol w="1143000"/>
                <a:gridCol w="1219200"/>
                <a:gridCol w="1295400"/>
                <a:gridCol w="1295400"/>
                <a:gridCol w="838199"/>
              </a:tblGrid>
              <a:tr h="11555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Responsive Offerors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Technical Points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Cost</a:t>
                      </a:r>
                      <a:r>
                        <a:rPr lang="en-US" sz="1200" baseline="0" dirty="0" smtClean="0"/>
                        <a:t> Points- Notifications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Cost Points- Call Center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Cost Points- Single-bureau Credit Monitoring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Cost Points- Triple-bureau</a:t>
                      </a:r>
                      <a:r>
                        <a:rPr lang="en-US" sz="1200" baseline="0" dirty="0" smtClean="0"/>
                        <a:t> Credit Monitoring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 POINTS</a:t>
                      </a:r>
                      <a:endParaRPr lang="en-US" sz="1200" dirty="0"/>
                    </a:p>
                  </a:txBody>
                  <a:tcPr/>
                </a:tc>
              </a:tr>
              <a:tr h="29850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CS Identity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10.50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910.50</a:t>
                      </a:r>
                      <a:endParaRPr lang="en-US" sz="1600" dirty="0"/>
                    </a:p>
                  </a:txBody>
                  <a:tcPr/>
                </a:tc>
              </a:tr>
              <a:tr h="29850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 Experts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475.65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42.65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47.15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66.35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731.80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13329" y="40386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Two (2) proposals were found non-responsive; only the two (2) remaining proposals were fully evaluated.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40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Contracts Awarded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Master Agreements were awarded to both responsive Offerors.  The reason for awarding to both was to help increase capacity to respond to multiple breaches at one time.</a:t>
            </a:r>
          </a:p>
          <a:p>
            <a:r>
              <a:rPr lang="en-US" dirty="0" smtClean="0"/>
              <a:t>CS Identity (</a:t>
            </a:r>
            <a:r>
              <a:rPr lang="en-US" dirty="0" err="1" smtClean="0"/>
              <a:t>CSID</a:t>
            </a:r>
            <a:r>
              <a:rPr lang="en-US" dirty="0" smtClean="0"/>
              <a:t>)- Master Agreement 16000460-01</a:t>
            </a:r>
          </a:p>
          <a:p>
            <a:pPr lvl="1"/>
            <a:r>
              <a:rPr lang="en-US" dirty="0"/>
              <a:t>Contact:	Joel Lang</a:t>
            </a:r>
          </a:p>
          <a:p>
            <a:pPr marL="1737360" lvl="8" indent="0">
              <a:buNone/>
            </a:pPr>
            <a:r>
              <a:rPr lang="en-US" dirty="0"/>
              <a:t>	</a:t>
            </a:r>
            <a:r>
              <a:rPr lang="en-US" sz="1400" dirty="0">
                <a:hlinkClick r:id="rId3"/>
              </a:rPr>
              <a:t>jlang@csid.com</a:t>
            </a:r>
            <a:endParaRPr lang="en-US" sz="1400" dirty="0"/>
          </a:p>
          <a:p>
            <a:pPr marL="1737360" lvl="8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512.921.9449</a:t>
            </a:r>
          </a:p>
          <a:p>
            <a:r>
              <a:rPr lang="en-US" dirty="0" smtClean="0"/>
              <a:t>ID Experts- Master Agreement 16000460-2</a:t>
            </a:r>
          </a:p>
          <a:p>
            <a:pPr lvl="1"/>
            <a:r>
              <a:rPr lang="en-US" dirty="0" smtClean="0"/>
              <a:t>Contact:	Katrina Day</a:t>
            </a:r>
          </a:p>
          <a:p>
            <a:pPr marL="1737360" lvl="8" indent="0">
              <a:buNone/>
            </a:pPr>
            <a:r>
              <a:rPr lang="en-US" dirty="0"/>
              <a:t>	</a:t>
            </a:r>
            <a:r>
              <a:rPr lang="en-US" sz="1400" dirty="0" smtClean="0">
                <a:hlinkClick r:id="rId4"/>
              </a:rPr>
              <a:t>Katrina.day@idexpertscorp.com</a:t>
            </a:r>
            <a:endParaRPr lang="en-US" sz="1400" dirty="0" smtClean="0"/>
          </a:p>
          <a:p>
            <a:pPr marL="1737360" lvl="8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503.788.9333</a:t>
            </a:r>
          </a:p>
          <a:p>
            <a:pPr marL="1737360" lvl="8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029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Contract Structure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92578"/>
              </p:ext>
            </p:extLst>
          </p:nvPr>
        </p:nvGraphicFramePr>
        <p:xfrm>
          <a:off x="457200" y="1447800"/>
          <a:ext cx="8229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3124200"/>
                <a:gridCol w="3429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CSID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 Experts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Notifications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CSID</a:t>
                      </a:r>
                      <a:r>
                        <a:rPr lang="en-US" sz="1600" dirty="0" smtClean="0"/>
                        <a:t> uses subcontractors to send notifications.  A specific subcontractor (Rust Consulting) was identified and evaluated through the RFP.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 Experts</a:t>
                      </a:r>
                      <a:r>
                        <a:rPr lang="en-US" sz="1600" baseline="0" dirty="0" smtClean="0"/>
                        <a:t> provides some notification services directly; ID Experts also uses subcontractors depending on the circumstances.  A specific subcontractor (</a:t>
                      </a:r>
                      <a:r>
                        <a:rPr lang="en-US" sz="1600" baseline="0" dirty="0" err="1" smtClean="0"/>
                        <a:t>Epiq</a:t>
                      </a:r>
                      <a:r>
                        <a:rPr lang="en-US" sz="1600" baseline="0" dirty="0" smtClean="0"/>
                        <a:t>) was identified and evaluated through the RFP.</a:t>
                      </a:r>
                      <a:endParaRPr lang="en-US" sz="1600" dirty="0"/>
                    </a:p>
                  </a:txBody>
                  <a:tcPr/>
                </a:tc>
              </a:tr>
              <a:tr h="18694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Call Center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CSID</a:t>
                      </a:r>
                      <a:r>
                        <a:rPr lang="en-US" sz="1600" dirty="0" smtClean="0"/>
                        <a:t> uses subcontractors to provide call center services.  A specific subcontractor (Rust Consulting) was identified and evaluated through the RFP. 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ID Experts</a:t>
                      </a:r>
                      <a:r>
                        <a:rPr lang="en-US" sz="1600" baseline="0" dirty="0" smtClean="0"/>
                        <a:t> provides some call center services directly; ID Experts also uses subcontractors depending on the circumstances.  A specific subcontractor (</a:t>
                      </a:r>
                      <a:r>
                        <a:rPr lang="en-US" sz="1600" baseline="0" dirty="0" err="1" smtClean="0"/>
                        <a:t>Epiq</a:t>
                      </a:r>
                      <a:r>
                        <a:rPr lang="en-US" sz="1600" baseline="0" dirty="0" smtClean="0"/>
                        <a:t>) was identified and evaluated through the RFP.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Credit Monitoring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CSID</a:t>
                      </a:r>
                      <a:r>
                        <a:rPr lang="en-US" sz="1600" dirty="0" smtClean="0"/>
                        <a:t> provides credit monitoring and associated services directly.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 Experts utilizes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CSID</a:t>
                      </a:r>
                      <a:r>
                        <a:rPr lang="en-US" sz="1600" baseline="0" dirty="0" smtClean="0"/>
                        <a:t> as a subcontractor for providing credit monitoring and associated services.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53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Pricing Information- Notifications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955144"/>
              </p:ext>
            </p:extLst>
          </p:nvPr>
        </p:nvGraphicFramePr>
        <p:xfrm>
          <a:off x="685800" y="1752600"/>
          <a:ext cx="79248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667000"/>
                <a:gridCol w="2590800"/>
              </a:tblGrid>
              <a:tr h="990600">
                <a:tc>
                  <a:txBody>
                    <a:bodyPr/>
                    <a:lstStyle/>
                    <a:p>
                      <a:r>
                        <a:rPr lang="en-US" dirty="0" smtClean="0"/>
                        <a:t>Size of Breach </a:t>
                      </a:r>
                    </a:p>
                    <a:p>
                      <a:r>
                        <a:rPr lang="en-US" dirty="0" smtClean="0"/>
                        <a:t>(#</a:t>
                      </a:r>
                      <a:r>
                        <a:rPr lang="en-US" baseline="0" dirty="0" smtClean="0"/>
                        <a:t> of Eligible Persons)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r>
                        <a:rPr lang="en-US" baseline="0" dirty="0" smtClean="0"/>
                        <a:t> per Notification*</a:t>
                      </a:r>
                    </a:p>
                    <a:p>
                      <a:r>
                        <a:rPr lang="en-US" baseline="0" dirty="0" err="1" smtClean="0"/>
                        <a:t>CSID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 per Notification*</a:t>
                      </a:r>
                    </a:p>
                    <a:p>
                      <a:r>
                        <a:rPr lang="en-US" dirty="0" smtClean="0"/>
                        <a:t>ID Experts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0 – 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$2.48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10,001 – 100,000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$2.15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100,001 – 500,000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$1.00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500,001 – 1,000,000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$0.90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1,000,001</a:t>
                      </a:r>
                      <a:r>
                        <a:rPr lang="en-US" baseline="0" dirty="0" smtClean="0"/>
                        <a:t> – 5,000,000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$0.87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5,000,000+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$0.75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5562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Based on single page (duplex) notification, #10 envelope, and first class postage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7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Pricing Information- Call Center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182394"/>
              </p:ext>
            </p:extLst>
          </p:nvPr>
        </p:nvGraphicFramePr>
        <p:xfrm>
          <a:off x="1371600" y="1676400"/>
          <a:ext cx="64008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676400"/>
                <a:gridCol w="1981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Size of Breach </a:t>
                      </a:r>
                    </a:p>
                    <a:p>
                      <a:r>
                        <a:rPr lang="en-US" dirty="0" smtClean="0"/>
                        <a:t>(# of Eligible</a:t>
                      </a:r>
                      <a:r>
                        <a:rPr lang="en-US" baseline="0" dirty="0" smtClean="0"/>
                        <a:t> Persons)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 per</a:t>
                      </a:r>
                      <a:r>
                        <a:rPr lang="en-US" baseline="0" dirty="0" smtClean="0"/>
                        <a:t> Call</a:t>
                      </a:r>
                    </a:p>
                    <a:p>
                      <a:r>
                        <a:rPr lang="en-US" baseline="0" dirty="0" err="1" smtClean="0"/>
                        <a:t>CSID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 per Call</a:t>
                      </a:r>
                    </a:p>
                    <a:p>
                      <a:r>
                        <a:rPr lang="en-US" dirty="0" smtClean="0"/>
                        <a:t>ID</a:t>
                      </a:r>
                      <a:r>
                        <a:rPr lang="en-US" baseline="0" dirty="0" smtClean="0"/>
                        <a:t> Experts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 – 10,000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$3.28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10,001 – 100,000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100,001 – 500,000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500,001 – 1,000,000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$0.55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1,000,001 – 5,000,000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5,000,000+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9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Pricing Information- </a:t>
            </a:r>
            <a:br>
              <a:rPr lang="en-US" dirty="0" smtClean="0"/>
            </a:br>
            <a:r>
              <a:rPr lang="en-US" dirty="0" smtClean="0"/>
              <a:t>Single-Bureau Credit Monitoring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013021"/>
              </p:ext>
            </p:extLst>
          </p:nvPr>
        </p:nvGraphicFramePr>
        <p:xfrm>
          <a:off x="457200" y="1828800"/>
          <a:ext cx="82296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Active Participants </a:t>
                      </a:r>
                    </a:p>
                    <a:p>
                      <a:r>
                        <a:rPr lang="en-US" dirty="0" smtClean="0"/>
                        <a:t>(#</a:t>
                      </a:r>
                      <a:r>
                        <a:rPr lang="en-US" baseline="0" dirty="0" smtClean="0"/>
                        <a:t> enrolled)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One Year Single-Bureau Credit Monitoring/Identity</a:t>
                      </a:r>
                      <a:r>
                        <a:rPr lang="en-US" baseline="0" dirty="0" smtClean="0"/>
                        <a:t> Theft Protection</a:t>
                      </a:r>
                    </a:p>
                    <a:p>
                      <a:r>
                        <a:rPr lang="en-US" baseline="0" dirty="0" err="1" smtClean="0"/>
                        <a:t>CSID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One</a:t>
                      </a:r>
                      <a:r>
                        <a:rPr lang="en-US" baseline="0" dirty="0" smtClean="0"/>
                        <a:t> Year Single-Bureau Credit Monitoring/Identity Theft Protection</a:t>
                      </a:r>
                    </a:p>
                    <a:p>
                      <a:r>
                        <a:rPr lang="en-US" baseline="0" dirty="0" smtClean="0"/>
                        <a:t>ID Experts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r>
                        <a:rPr lang="en-US" baseline="0" dirty="0" smtClean="0"/>
                        <a:t> – 1,500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$14.16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1,501 – 15,000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$13.56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$25.00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15,001 – 75,000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$12.48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$24.00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75,001 – 150,000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$11.88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$23.00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150,001 – 750,000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$10.68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$22.00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750,000+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$18.00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02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Sourcing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Valerie Bollinger, Idaho- Lead State</a:t>
            </a:r>
          </a:p>
          <a:p>
            <a:r>
              <a:rPr lang="en-US" sz="3600" dirty="0"/>
              <a:t>Janet </a:t>
            </a:r>
            <a:r>
              <a:rPr lang="en-US" sz="3600" dirty="0" smtClean="0"/>
              <a:t>DelGreco Olson</a:t>
            </a:r>
            <a:r>
              <a:rPr lang="en-US" sz="3600" dirty="0"/>
              <a:t>, Connecticut</a:t>
            </a:r>
          </a:p>
          <a:p>
            <a:r>
              <a:rPr lang="en-US" sz="3600" dirty="0"/>
              <a:t>Tim Jenks, </a:t>
            </a:r>
            <a:r>
              <a:rPr lang="en-US" sz="3600" dirty="0" smtClean="0"/>
              <a:t>Oregon</a:t>
            </a:r>
          </a:p>
          <a:p>
            <a:r>
              <a:rPr lang="en-US" sz="3600" dirty="0" smtClean="0"/>
              <a:t>Julie Matthews, California</a:t>
            </a:r>
          </a:p>
          <a:p>
            <a:r>
              <a:rPr lang="en-US" sz="3600" dirty="0" smtClean="0"/>
              <a:t>Doug Selix, Washington</a:t>
            </a:r>
          </a:p>
          <a:p>
            <a:r>
              <a:rPr lang="en-US" sz="3600" dirty="0" smtClean="0"/>
              <a:t>Tim Hay, NASPO ValuePoint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2999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Pricing Information- </a:t>
            </a:r>
            <a:br>
              <a:rPr lang="en-US" dirty="0" smtClean="0"/>
            </a:br>
            <a:r>
              <a:rPr lang="en-US" dirty="0" smtClean="0"/>
              <a:t>Triple-Bureau Credit Monitoring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6403840"/>
              </p:ext>
            </p:extLst>
          </p:nvPr>
        </p:nvGraphicFramePr>
        <p:xfrm>
          <a:off x="457200" y="1752600"/>
          <a:ext cx="822960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819400"/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Active Participants </a:t>
                      </a:r>
                    </a:p>
                    <a:p>
                      <a:r>
                        <a:rPr lang="en-US" dirty="0" smtClean="0"/>
                        <a:t>(#</a:t>
                      </a:r>
                      <a:r>
                        <a:rPr lang="en-US" baseline="0" dirty="0" smtClean="0"/>
                        <a:t> enrolled)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One</a:t>
                      </a:r>
                      <a:r>
                        <a:rPr lang="en-US" baseline="0" dirty="0" smtClean="0"/>
                        <a:t> Year Triple-Bureau Credit Monitoring/ Identity Theft Protection</a:t>
                      </a:r>
                    </a:p>
                    <a:p>
                      <a:r>
                        <a:rPr lang="en-US" baseline="0" dirty="0" err="1" smtClean="0"/>
                        <a:t>CSID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One Year Triple-Bureau Credit</a:t>
                      </a:r>
                      <a:r>
                        <a:rPr lang="en-US" baseline="0" dirty="0" smtClean="0"/>
                        <a:t> Monitoring/ Identity Theft Protection</a:t>
                      </a:r>
                    </a:p>
                    <a:p>
                      <a:r>
                        <a:rPr lang="en-US" baseline="0" dirty="0" smtClean="0"/>
                        <a:t>ID Experts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 – 1,500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$32.52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1,501 – 15,000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$31.92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$49.00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15,001 – 75,000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$31.08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$45.00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75,001 – 150,000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$29.64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$43.00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150,001 – 750,000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$28.32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750,000+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$27.48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$33.00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19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Sample Breach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of </a:t>
            </a:r>
            <a:r>
              <a:rPr lang="en-US" dirty="0" err="1" smtClean="0"/>
              <a:t>Pennsyltucky’s</a:t>
            </a:r>
            <a:r>
              <a:rPr lang="en-US" dirty="0" smtClean="0"/>
              <a:t> Department of Tax has a breach of its online tax submission system, compromising the </a:t>
            </a:r>
            <a:r>
              <a:rPr lang="en-US" dirty="0" smtClean="0"/>
              <a:t>Personally Identifiable Information (</a:t>
            </a:r>
            <a:r>
              <a:rPr lang="en-US" dirty="0" err="1" smtClean="0"/>
              <a:t>PII</a:t>
            </a:r>
            <a:r>
              <a:rPr lang="en-US" dirty="0" smtClean="0"/>
              <a:t>) </a:t>
            </a:r>
            <a:r>
              <a:rPr lang="en-US" dirty="0" smtClean="0"/>
              <a:t>of 1,500,000 citizens. 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Pennsyltucky</a:t>
            </a:r>
            <a:r>
              <a:rPr lang="en-US" dirty="0" smtClean="0"/>
              <a:t> must send written notifications and has decided to offer free triple-bureau credit monitoring to all affected individuals.</a:t>
            </a:r>
          </a:p>
          <a:p>
            <a:endParaRPr lang="en-US" dirty="0" smtClean="0"/>
          </a:p>
          <a:p>
            <a:r>
              <a:rPr lang="en-US" dirty="0" smtClean="0"/>
              <a:t>Assume 10% of eligible persons call the call center and 8% enroll in credit monitoring.</a:t>
            </a:r>
          </a:p>
        </p:txBody>
      </p:sp>
    </p:spTree>
    <p:extLst>
      <p:ext uri="{BB962C8B-B14F-4D97-AF65-F5344CB8AC3E}">
        <p14:creationId xmlns:p14="http://schemas.microsoft.com/office/powerpoint/2010/main" val="78049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834093"/>
              </p:ext>
            </p:extLst>
          </p:nvPr>
        </p:nvGraphicFramePr>
        <p:xfrm>
          <a:off x="457200" y="1143000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dirty="0" err="1" smtClean="0"/>
                        <a:t>CSID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Service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Quantity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Unit Price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Extended</a:t>
                      </a:r>
                      <a:r>
                        <a:rPr lang="en-US" b="1" baseline="0" dirty="0" smtClean="0"/>
                        <a:t> Price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Notifications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1,500,000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$840,000.00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Call 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$1,800,000.00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Triple-Bureau</a:t>
                      </a:r>
                      <a:r>
                        <a:rPr lang="en-US" baseline="0" dirty="0" smtClean="0"/>
                        <a:t> Credit Monitoring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$29.64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$3,556,800.00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TOTAL</a:t>
                      </a:r>
                      <a:r>
                        <a:rPr lang="en-US" b="1" baseline="0" dirty="0" smtClean="0"/>
                        <a:t> COST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$6,196,800.00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593935"/>
              </p:ext>
            </p:extLst>
          </p:nvPr>
        </p:nvGraphicFramePr>
        <p:xfrm>
          <a:off x="457200" y="3962400"/>
          <a:ext cx="8153400" cy="248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981200"/>
                <a:gridCol w="2057400"/>
                <a:gridCol w="1981200"/>
              </a:tblGrid>
              <a:tr h="0">
                <a:tc gridSpan="4">
                  <a:txBody>
                    <a:bodyPr/>
                    <a:lstStyle/>
                    <a:p>
                      <a:r>
                        <a:rPr lang="en-US" b="1" dirty="0" smtClean="0"/>
                        <a:t>ID Experts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Service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Quantity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Unit Price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Extended Price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Notifications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1,500,000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$1,305,000.00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Call Center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$75,000.00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Triple-Bureau Credit Monitoring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$5,160,000.00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TOTAL COST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$6,540,000.00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67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Participating Addendum Process</a:t>
            </a:r>
          </a:p>
          <a:p>
            <a:endParaRPr lang="en-US" dirty="0" smtClean="0"/>
          </a:p>
          <a:p>
            <a:r>
              <a:rPr lang="en-US" dirty="0" smtClean="0"/>
              <a:t>Develop sample Notification Plan with Contractor(s)</a:t>
            </a:r>
          </a:p>
          <a:p>
            <a:endParaRPr lang="en-US" dirty="0"/>
          </a:p>
          <a:p>
            <a:r>
              <a:rPr lang="en-US" dirty="0" smtClean="0"/>
              <a:t>If a breach occurs, contact Contractor(s) to discuss the specifics.</a:t>
            </a:r>
          </a:p>
          <a:p>
            <a:endParaRPr lang="en-US" dirty="0"/>
          </a:p>
          <a:p>
            <a:r>
              <a:rPr lang="en-US" dirty="0" smtClean="0"/>
              <a:t>Activate the services you need.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39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Contract Lead:</a:t>
            </a:r>
          </a:p>
          <a:p>
            <a:pPr marL="0" indent="0">
              <a:buNone/>
            </a:pPr>
            <a:r>
              <a:rPr lang="en-US" dirty="0" smtClean="0"/>
              <a:t>Valerie Bollinger</a:t>
            </a:r>
          </a:p>
          <a:p>
            <a:pPr marL="0" indent="0">
              <a:buNone/>
            </a:pPr>
            <a:r>
              <a:rPr lang="en-US" dirty="0" smtClean="0"/>
              <a:t>State of Idaho</a:t>
            </a:r>
          </a:p>
          <a:p>
            <a:pPr marL="0" indent="0">
              <a:buNone/>
            </a:pPr>
            <a:r>
              <a:rPr lang="en-US" dirty="0" smtClean="0"/>
              <a:t>Division of Purchasing</a:t>
            </a:r>
          </a:p>
          <a:p>
            <a:pPr marL="0" indent="0">
              <a:buNone/>
            </a:pPr>
            <a:r>
              <a:rPr lang="en-US" dirty="0" smtClean="0"/>
              <a:t>208-332-1631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Valerie.Bollinger@adm.idaho.gov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53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2800"/>
            <a:ext cx="7772400" cy="1851025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Participating Addendum Process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360" y="685800"/>
            <a:ext cx="395728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83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90800" y="152400"/>
            <a:ext cx="42672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Calibri" panose="020F0502020204030204" pitchFamily="34" charset="0"/>
              </a:rPr>
              <a:t>PA Process</a:t>
            </a:r>
            <a:endParaRPr lang="en-US" sz="4400" dirty="0">
              <a:latin typeface="Calibri" panose="020F0502020204030204" pitchFamily="34" charset="0"/>
            </a:endParaRP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8686800" cy="5029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3200" dirty="0" smtClean="0">
              <a:latin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4400" dirty="0" smtClean="0">
                <a:latin typeface="Calibri" panose="020F0502020204030204" pitchFamily="34" charset="0"/>
              </a:rPr>
              <a:t>All </a:t>
            </a:r>
            <a:r>
              <a:rPr lang="en-US" sz="4400" dirty="0">
                <a:latin typeface="Calibri" panose="020F0502020204030204" pitchFamily="34" charset="0"/>
              </a:rPr>
              <a:t>50 states and </a:t>
            </a:r>
            <a:r>
              <a:rPr lang="en-US" sz="4400" dirty="0" smtClean="0">
                <a:latin typeface="Calibri" panose="020F0502020204030204" pitchFamily="34" charset="0"/>
              </a:rPr>
              <a:t>The District of Columbia </a:t>
            </a:r>
            <a:r>
              <a:rPr lang="en-US" sz="4400" dirty="0">
                <a:latin typeface="Calibri" panose="020F0502020204030204" pitchFamily="34" charset="0"/>
              </a:rPr>
              <a:t>have executed the NASPO Cooperative MOA, </a:t>
            </a:r>
            <a:r>
              <a:rPr lang="en-US" sz="4400" dirty="0" smtClean="0">
                <a:latin typeface="Calibri" panose="020F0502020204030204" pitchFamily="34" charset="0"/>
              </a:rPr>
              <a:t>allowing them to be eligible </a:t>
            </a:r>
            <a:r>
              <a:rPr lang="en-US" sz="4400" dirty="0">
                <a:latin typeface="Calibri" panose="020F0502020204030204" pitchFamily="34" charset="0"/>
              </a:rPr>
              <a:t>to use any </a:t>
            </a:r>
            <a:r>
              <a:rPr lang="en-US" sz="4400" dirty="0" smtClean="0">
                <a:latin typeface="Calibri" panose="020F0502020204030204" pitchFamily="34" charset="0"/>
              </a:rPr>
              <a:t>NASPO </a:t>
            </a:r>
            <a:r>
              <a:rPr lang="en-US" sz="4400" dirty="0" err="1" smtClean="0">
                <a:latin typeface="Calibri" panose="020F0502020204030204" pitchFamily="34" charset="0"/>
              </a:rPr>
              <a:t>ValuePoint</a:t>
            </a:r>
            <a:r>
              <a:rPr lang="en-US" sz="4400" dirty="0" smtClean="0">
                <a:latin typeface="Calibri" panose="020F0502020204030204" pitchFamily="34" charset="0"/>
              </a:rPr>
              <a:t> cooperative Master Agreement</a:t>
            </a:r>
            <a:endParaRPr lang="en-US" sz="4400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en-US" sz="3200" dirty="0"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23" y="296976"/>
            <a:ext cx="2153954" cy="83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44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62200" y="0"/>
            <a:ext cx="67818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Calibri" panose="020F0502020204030204" pitchFamily="34" charset="0"/>
              </a:rPr>
              <a:t>Opportunities for Participation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66800"/>
            <a:ext cx="8686800" cy="54102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Three Options for Participation</a:t>
            </a:r>
          </a:p>
          <a:p>
            <a:pPr marL="566928" indent="-457200">
              <a:buClr>
                <a:srgbClr val="0070C0"/>
              </a:buClr>
              <a:buFont typeface="+mj-lt"/>
              <a:buAutoNum type="arabicPeriod"/>
            </a:pPr>
            <a:r>
              <a:rPr lang="en-US" sz="2800" dirty="0" smtClean="0">
                <a:latin typeface="Calibri" panose="020F0502020204030204" pitchFamily="34" charset="0"/>
              </a:rPr>
              <a:t>State </a:t>
            </a:r>
            <a:r>
              <a:rPr lang="en-US" sz="2800" dirty="0">
                <a:latin typeface="Calibri" panose="020F0502020204030204" pitchFamily="34" charset="0"/>
              </a:rPr>
              <a:t>signs a Participating Addenda for entire state 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 marL="822960" lvl="1" indent="-4572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Calibri" panose="020F0502020204030204" pitchFamily="34" charset="0"/>
              </a:rPr>
              <a:t>Every </a:t>
            </a:r>
            <a:r>
              <a:rPr lang="en-US" sz="2000" dirty="0">
                <a:latin typeface="Calibri" panose="020F0502020204030204" pitchFamily="34" charset="0"/>
              </a:rPr>
              <a:t>legally eligible entity in the state </a:t>
            </a:r>
            <a:r>
              <a:rPr lang="en-US" sz="2000" dirty="0" smtClean="0">
                <a:latin typeface="Calibri" panose="020F0502020204030204" pitchFamily="34" charset="0"/>
              </a:rPr>
              <a:t>can participate</a:t>
            </a:r>
            <a:endParaRPr lang="en-US" sz="2000" dirty="0">
              <a:latin typeface="Calibri" panose="020F0502020204030204" pitchFamily="34" charset="0"/>
            </a:endParaRPr>
          </a:p>
          <a:p>
            <a:pPr marL="566928" indent="-457200">
              <a:buClr>
                <a:srgbClr val="0070C0"/>
              </a:buClr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</a:rPr>
              <a:t>State signs a Participating </a:t>
            </a:r>
            <a:r>
              <a:rPr lang="en-US" sz="2800" dirty="0" smtClean="0">
                <a:latin typeface="Calibri" panose="020F0502020204030204" pitchFamily="34" charset="0"/>
              </a:rPr>
              <a:t>Addenda </a:t>
            </a:r>
            <a:r>
              <a:rPr lang="en-US" sz="2800" dirty="0">
                <a:latin typeface="Calibri" panose="020F0502020204030204" pitchFamily="34" charset="0"/>
              </a:rPr>
              <a:t>for non state </a:t>
            </a:r>
            <a:r>
              <a:rPr lang="en-US" sz="2800" dirty="0" smtClean="0">
                <a:latin typeface="Calibri" panose="020F0502020204030204" pitchFamily="34" charset="0"/>
              </a:rPr>
              <a:t>entities </a:t>
            </a:r>
          </a:p>
          <a:p>
            <a:pPr marL="822960" lvl="1" indent="-4572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Calibri" panose="020F0502020204030204" pitchFamily="34" charset="0"/>
              </a:rPr>
              <a:t>Every </a:t>
            </a:r>
            <a:r>
              <a:rPr lang="en-US" sz="2000" dirty="0">
                <a:latin typeface="Calibri" panose="020F0502020204030204" pitchFamily="34" charset="0"/>
              </a:rPr>
              <a:t>legally eligible entity that is not a STATE agency can </a:t>
            </a:r>
            <a:r>
              <a:rPr lang="en-US" sz="2000" dirty="0" smtClean="0">
                <a:latin typeface="Calibri" panose="020F0502020204030204" pitchFamily="34" charset="0"/>
              </a:rPr>
              <a:t>participate</a:t>
            </a:r>
            <a:endParaRPr lang="en-US" sz="2000" dirty="0">
              <a:latin typeface="Calibri" panose="020F0502020204030204" pitchFamily="34" charset="0"/>
            </a:endParaRPr>
          </a:p>
          <a:p>
            <a:pPr marL="566928" indent="-457200">
              <a:buClr>
                <a:srgbClr val="0070C0"/>
              </a:buClr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</a:rPr>
              <a:t>State does not sign a Participating </a:t>
            </a:r>
            <a:r>
              <a:rPr lang="en-US" sz="2800" dirty="0" smtClean="0">
                <a:latin typeface="Calibri" panose="020F0502020204030204" pitchFamily="34" charset="0"/>
              </a:rPr>
              <a:t>Addenda</a:t>
            </a:r>
          </a:p>
          <a:p>
            <a:pPr marL="822960" lvl="1" indent="-4572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Calibri" panose="020F0502020204030204" pitchFamily="34" charset="0"/>
              </a:rPr>
              <a:t>Political subdivisions wishing to participate may contact the NASPO </a:t>
            </a:r>
            <a:r>
              <a:rPr lang="en-US" sz="2000" dirty="0" err="1" smtClean="0">
                <a:latin typeface="Calibri" panose="020F0502020204030204" pitchFamily="34" charset="0"/>
              </a:rPr>
              <a:t>ValuePoint</a:t>
            </a:r>
            <a:r>
              <a:rPr lang="en-US" sz="2000" dirty="0" smtClean="0">
                <a:latin typeface="Calibri" panose="020F0502020204030204" pitchFamily="34" charset="0"/>
              </a:rPr>
              <a:t> Cooperative </a:t>
            </a:r>
            <a:r>
              <a:rPr lang="en-US" sz="2000" dirty="0">
                <a:latin typeface="Calibri" panose="020F0502020204030204" pitchFamily="34" charset="0"/>
              </a:rPr>
              <a:t>Development </a:t>
            </a:r>
            <a:r>
              <a:rPr lang="en-US" sz="2000" dirty="0" smtClean="0">
                <a:latin typeface="Calibri" panose="020F0502020204030204" pitchFamily="34" charset="0"/>
              </a:rPr>
              <a:t>Coordinator who will </a:t>
            </a:r>
            <a:r>
              <a:rPr lang="en-US" sz="2000" dirty="0">
                <a:latin typeface="Calibri" panose="020F0502020204030204" pitchFamily="34" charset="0"/>
              </a:rPr>
              <a:t>contact the STATE CHIEF PROCUREMENT OFFICIAL asking for </a:t>
            </a:r>
            <a:r>
              <a:rPr lang="en-US" sz="2000" dirty="0" smtClean="0">
                <a:latin typeface="Calibri" panose="020F0502020204030204" pitchFamily="34" charset="0"/>
              </a:rPr>
              <a:t>approval for that entity to sign their own Participating Addendum.</a:t>
            </a:r>
          </a:p>
          <a:p>
            <a:pPr marL="1344168" lvl="3" indent="-4572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Calibri" panose="020F0502020204030204" pitchFamily="34" charset="0"/>
              </a:rPr>
              <a:t>Entities may be given approval on an individual basis or State CPO may give approval to all entities within the state to execute their own Participating Addendums.</a:t>
            </a:r>
            <a:endParaRPr lang="en-US" sz="2000" dirty="0">
              <a:latin typeface="Calibri" panose="020F0502020204030204" pitchFamily="34" charset="0"/>
            </a:endParaRPr>
          </a:p>
          <a:p>
            <a:pPr lvl="2"/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52" y="139081"/>
            <a:ext cx="2153954" cy="83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362200" y="0"/>
            <a:ext cx="6781800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4000" dirty="0" smtClean="0">
                <a:latin typeface="Calibri" panose="020F0502020204030204" pitchFamily="34" charset="0"/>
              </a:rPr>
              <a:t>Participation Opportunity #1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784" y="812165"/>
            <a:ext cx="8686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Step by Step:</a:t>
            </a:r>
          </a:p>
          <a:p>
            <a:pPr algn="ctr"/>
            <a:r>
              <a:rPr lang="en-US" sz="2000" i="1" dirty="0" smtClean="0">
                <a:latin typeface="Calibri" panose="020F0502020204030204" pitchFamily="34" charset="0"/>
              </a:rPr>
              <a:t>Participating Addendum templates are available on each Master Agreement page on </a:t>
            </a:r>
            <a:r>
              <a:rPr lang="en-US" sz="2000" i="1" dirty="0" smtClean="0">
                <a:latin typeface="Calibri" panose="020F0502020204030204" pitchFamily="34" charset="0"/>
                <a:hlinkClick r:id="rId3"/>
              </a:rPr>
              <a:t>www.naspovaluepoint.org</a:t>
            </a:r>
            <a:endParaRPr lang="en-US" sz="2000" i="1" dirty="0">
              <a:latin typeface="Calibri" panose="020F0502020204030204" pitchFamily="34" charset="0"/>
            </a:endParaRPr>
          </a:p>
          <a:p>
            <a:pPr marL="342900" indent="-34290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States may have submitted Intents to Participate during solicitation, this will provide the information for contractors to contact states interested in signing a Participating Addendum.</a:t>
            </a:r>
          </a:p>
          <a:p>
            <a:pPr marL="800100" lvl="1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	</a:t>
            </a:r>
            <a:r>
              <a:rPr lang="en-US" dirty="0" smtClean="0">
                <a:latin typeface="Calibri" panose="020F0502020204030204" pitchFamily="34" charset="0"/>
              </a:rPr>
              <a:t>States may also contact contractors directly to begin Participating Addendum process.</a:t>
            </a:r>
          </a:p>
          <a:p>
            <a:pPr marL="342900" indent="-34290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State Chief Procurement Officials </a:t>
            </a:r>
            <a:r>
              <a:rPr lang="en-US" dirty="0">
                <a:latin typeface="Calibri" panose="020F0502020204030204" pitchFamily="34" charset="0"/>
              </a:rPr>
              <a:t>(or designated </a:t>
            </a:r>
            <a:r>
              <a:rPr lang="en-US" dirty="0" smtClean="0">
                <a:latin typeface="Calibri" panose="020F0502020204030204" pitchFamily="34" charset="0"/>
              </a:rPr>
              <a:t>representative) will be the signatory on the Participating Addendum. They will also be the NASPO </a:t>
            </a:r>
            <a:r>
              <a:rPr lang="en-US" dirty="0" err="1" smtClean="0">
                <a:latin typeface="Calibri" panose="020F0502020204030204" pitchFamily="34" charset="0"/>
              </a:rPr>
              <a:t>ValuePoint</a:t>
            </a:r>
            <a:r>
              <a:rPr lang="en-US" dirty="0" smtClean="0">
                <a:latin typeface="Calibri" panose="020F0502020204030204" pitchFamily="34" charset="0"/>
              </a:rPr>
              <a:t> point of contact throughout the process.</a:t>
            </a:r>
          </a:p>
          <a:p>
            <a:pPr marL="342900" indent="-34290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State </a:t>
            </a:r>
            <a:r>
              <a:rPr lang="en-US" dirty="0">
                <a:latin typeface="Calibri" panose="020F0502020204030204" pitchFamily="34" charset="0"/>
              </a:rPr>
              <a:t>completes the draft </a:t>
            </a:r>
            <a:r>
              <a:rPr lang="en-US" dirty="0" smtClean="0">
                <a:latin typeface="Calibri" panose="020F0502020204030204" pitchFamily="34" charset="0"/>
              </a:rPr>
              <a:t>Participating Addendum </a:t>
            </a:r>
            <a:r>
              <a:rPr lang="en-US" dirty="0">
                <a:latin typeface="Calibri" panose="020F0502020204030204" pitchFamily="34" charset="0"/>
              </a:rPr>
              <a:t>for each contractor </a:t>
            </a:r>
            <a:r>
              <a:rPr lang="en-US" dirty="0" smtClean="0">
                <a:latin typeface="Calibri" panose="020F0502020204030204" pitchFamily="34" charset="0"/>
              </a:rPr>
              <a:t>and then forwards the draft </a:t>
            </a:r>
            <a:r>
              <a:rPr lang="en-US" dirty="0">
                <a:latin typeface="Calibri" panose="020F0502020204030204" pitchFamily="34" charset="0"/>
              </a:rPr>
              <a:t>to the contractor.  Negotiations will </a:t>
            </a:r>
            <a:r>
              <a:rPr lang="en-US" dirty="0" smtClean="0">
                <a:latin typeface="Calibri" panose="020F0502020204030204" pitchFamily="34" charset="0"/>
              </a:rPr>
              <a:t>be handled directly </a:t>
            </a:r>
            <a:r>
              <a:rPr lang="en-US" dirty="0">
                <a:latin typeface="Calibri" panose="020F0502020204030204" pitchFamily="34" charset="0"/>
              </a:rPr>
              <a:t>between state and contractor.  </a:t>
            </a:r>
            <a:r>
              <a:rPr lang="en-US" dirty="0" smtClean="0">
                <a:latin typeface="Calibri" panose="020F0502020204030204" pitchFamily="34" charset="0"/>
              </a:rPr>
              <a:t>Upon agreement, </a:t>
            </a:r>
            <a:r>
              <a:rPr lang="en-US" dirty="0">
                <a:latin typeface="Calibri" panose="020F0502020204030204" pitchFamily="34" charset="0"/>
              </a:rPr>
              <a:t>the state </a:t>
            </a:r>
            <a:r>
              <a:rPr lang="en-US" dirty="0" smtClean="0">
                <a:latin typeface="Calibri" panose="020F0502020204030204" pitchFamily="34" charset="0"/>
              </a:rPr>
              <a:t>sends a final copy of Participating Addendum to the contractor </a:t>
            </a:r>
            <a:r>
              <a:rPr lang="en-US" dirty="0">
                <a:latin typeface="Calibri" panose="020F0502020204030204" pitchFamily="34" charset="0"/>
              </a:rPr>
              <a:t>for signature. </a:t>
            </a:r>
            <a:endParaRPr lang="en-US" strike="sngStrike" dirty="0">
              <a:latin typeface="Calibri" panose="020F0502020204030204" pitchFamily="34" charset="0"/>
            </a:endParaRPr>
          </a:p>
          <a:p>
            <a:pPr marL="342900" indent="-34290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Contractor </a:t>
            </a:r>
            <a:r>
              <a:rPr lang="en-US" dirty="0">
                <a:latin typeface="Calibri" panose="020F0502020204030204" pitchFamily="34" charset="0"/>
              </a:rPr>
              <a:t>signs </a:t>
            </a:r>
            <a:r>
              <a:rPr lang="en-US" dirty="0" smtClean="0">
                <a:latin typeface="Calibri" panose="020F0502020204030204" pitchFamily="34" charset="0"/>
              </a:rPr>
              <a:t>Participating Addendum </a:t>
            </a:r>
            <a:r>
              <a:rPr lang="en-US" dirty="0">
                <a:latin typeface="Calibri" panose="020F0502020204030204" pitchFamily="34" charset="0"/>
              </a:rPr>
              <a:t>and </a:t>
            </a:r>
            <a:r>
              <a:rPr lang="en-US" dirty="0" smtClean="0">
                <a:latin typeface="Calibri" panose="020F0502020204030204" pitchFamily="34" charset="0"/>
              </a:rPr>
              <a:t>sends </a:t>
            </a:r>
            <a:r>
              <a:rPr lang="en-US" dirty="0">
                <a:latin typeface="Calibri" panose="020F0502020204030204" pitchFamily="34" charset="0"/>
              </a:rPr>
              <a:t>back to state for signature.  </a:t>
            </a:r>
          </a:p>
          <a:p>
            <a:pPr marL="342900" indent="-34290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State sends fully executed </a:t>
            </a:r>
            <a:r>
              <a:rPr lang="en-US" dirty="0">
                <a:latin typeface="Calibri" panose="020F0502020204030204" pitchFamily="34" charset="0"/>
              </a:rPr>
              <a:t>copy to both contractor and </a:t>
            </a:r>
            <a:r>
              <a:rPr lang="en-US" dirty="0" smtClean="0">
                <a:latin typeface="Calibri" panose="020F0502020204030204" pitchFamily="34" charset="0"/>
              </a:rPr>
              <a:t>NASPO ValuePoint at    </a:t>
            </a:r>
          </a:p>
          <a:p>
            <a:pPr>
              <a:buClr>
                <a:srgbClr val="0070C0"/>
              </a:buClr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                  </a:t>
            </a:r>
            <a:r>
              <a:rPr lang="en-US" dirty="0" smtClean="0">
                <a:latin typeface="Calibri" panose="020F0502020204030204" pitchFamily="34" charset="0"/>
                <a:hlinkClick r:id="rId4"/>
              </a:rPr>
              <a:t>PA@naspovaluepoint.org</a:t>
            </a:r>
            <a:endParaRPr lang="en-US" dirty="0" smtClean="0">
              <a:latin typeface="Calibri" panose="020F0502020204030204" pitchFamily="34" charset="0"/>
            </a:endParaRPr>
          </a:p>
          <a:p>
            <a:pPr>
              <a:buClr>
                <a:srgbClr val="0070C0"/>
              </a:buClr>
            </a:pPr>
            <a:r>
              <a:rPr lang="en-US" dirty="0" smtClean="0">
                <a:latin typeface="Calibri" panose="020F0502020204030204" pitchFamily="34" charset="0"/>
              </a:rPr>
              <a:t>   </a:t>
            </a:r>
            <a:r>
              <a:rPr lang="en-US" dirty="0">
                <a:latin typeface="Calibri" panose="020F0502020204030204" pitchFamily="34" charset="0"/>
              </a:rPr>
              <a:t>	</a:t>
            </a:r>
            <a:r>
              <a:rPr lang="en-US" dirty="0" smtClean="0">
                <a:latin typeface="Calibri" panose="020F0502020204030204" pitchFamily="34" charset="0"/>
              </a:rPr>
              <a:t>	     </a:t>
            </a:r>
            <a:r>
              <a:rPr lang="en-US" i="1" dirty="0" smtClean="0">
                <a:latin typeface="Calibri" panose="020F0502020204030204" pitchFamily="34" charset="0"/>
              </a:rPr>
              <a:t>Executed Participating Addendum will be maintained </a:t>
            </a:r>
            <a:br>
              <a:rPr lang="en-US" i="1" dirty="0" smtClean="0">
                <a:latin typeface="Calibri" panose="020F0502020204030204" pitchFamily="34" charset="0"/>
              </a:rPr>
            </a:br>
            <a:r>
              <a:rPr lang="en-US" i="1" dirty="0" smtClean="0">
                <a:latin typeface="Calibri" panose="020F0502020204030204" pitchFamily="34" charset="0"/>
              </a:rPr>
              <a:t>				in a repository.</a:t>
            </a:r>
            <a:endParaRPr lang="en-US" i="1" dirty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23" y="152352"/>
            <a:ext cx="2153954" cy="83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5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362200" y="0"/>
            <a:ext cx="6781800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4000" dirty="0" smtClean="0">
                <a:latin typeface="Calibri" panose="020F0502020204030204" pitchFamily="34" charset="0"/>
              </a:rPr>
              <a:t>Participation Opportunity #2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990600"/>
            <a:ext cx="8686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Step by Step: Same Process as Opportunity #1</a:t>
            </a:r>
          </a:p>
          <a:p>
            <a:pPr algn="ctr"/>
            <a:r>
              <a:rPr lang="en-US" sz="2000" i="1" dirty="0" smtClean="0">
                <a:latin typeface="Calibri" panose="020F0502020204030204" pitchFamily="34" charset="0"/>
              </a:rPr>
              <a:t>Participating Addendum templates are available on each Master Agreement page on </a:t>
            </a:r>
            <a:r>
              <a:rPr lang="en-US" sz="2000" i="1" dirty="0">
                <a:latin typeface="Calibri" panose="020F0502020204030204" pitchFamily="34" charset="0"/>
                <a:hlinkClick r:id="rId3"/>
              </a:rPr>
              <a:t>www.naspovaluepoint.org</a:t>
            </a:r>
            <a:endParaRPr lang="en-US" sz="2000" i="1" dirty="0">
              <a:latin typeface="Calibri" panose="020F0502020204030204" pitchFamily="34" charset="0"/>
            </a:endParaRPr>
          </a:p>
          <a:p>
            <a:pPr marL="342900" indent="-34290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States may have submitted Intents to Participate during solicitation, this will provide the information for contractors to contact states interested in signing a Participating Addendum.</a:t>
            </a:r>
          </a:p>
          <a:p>
            <a:pPr marL="800100" lvl="1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	</a:t>
            </a:r>
            <a:r>
              <a:rPr lang="en-US" dirty="0" smtClean="0">
                <a:latin typeface="Calibri" panose="020F0502020204030204" pitchFamily="34" charset="0"/>
              </a:rPr>
              <a:t>States may also contact contractors directly to begin Participating Addendum process.</a:t>
            </a:r>
          </a:p>
          <a:p>
            <a:pPr marL="342900" indent="-34290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State Chief Procurement Officials </a:t>
            </a:r>
            <a:r>
              <a:rPr lang="en-US" dirty="0">
                <a:latin typeface="Calibri" panose="020F0502020204030204" pitchFamily="34" charset="0"/>
              </a:rPr>
              <a:t>(or designated </a:t>
            </a:r>
            <a:r>
              <a:rPr lang="en-US" dirty="0" smtClean="0">
                <a:latin typeface="Calibri" panose="020F0502020204030204" pitchFamily="34" charset="0"/>
              </a:rPr>
              <a:t>representative) will be the signatory on the Participating Addendum. They will also be the NASPO ValuePoint point of contact throughout the process.</a:t>
            </a:r>
          </a:p>
          <a:p>
            <a:pPr marL="342900" indent="-34290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State </a:t>
            </a:r>
            <a:r>
              <a:rPr lang="en-US" dirty="0">
                <a:latin typeface="Calibri" panose="020F0502020204030204" pitchFamily="34" charset="0"/>
              </a:rPr>
              <a:t>completes the draft </a:t>
            </a:r>
            <a:r>
              <a:rPr lang="en-US" dirty="0" smtClean="0">
                <a:latin typeface="Calibri" panose="020F0502020204030204" pitchFamily="34" charset="0"/>
              </a:rPr>
              <a:t>Participating Addendum </a:t>
            </a:r>
            <a:r>
              <a:rPr lang="en-US" dirty="0">
                <a:latin typeface="Calibri" panose="020F0502020204030204" pitchFamily="34" charset="0"/>
              </a:rPr>
              <a:t>for each contractor </a:t>
            </a:r>
            <a:r>
              <a:rPr lang="en-US" dirty="0" smtClean="0">
                <a:latin typeface="Calibri" panose="020F0502020204030204" pitchFamily="34" charset="0"/>
              </a:rPr>
              <a:t>and then forwards the draft </a:t>
            </a:r>
            <a:r>
              <a:rPr lang="en-US" dirty="0">
                <a:latin typeface="Calibri" panose="020F0502020204030204" pitchFamily="34" charset="0"/>
              </a:rPr>
              <a:t>to the contractor.  Negotiations will </a:t>
            </a:r>
            <a:r>
              <a:rPr lang="en-US" dirty="0" smtClean="0">
                <a:latin typeface="Calibri" panose="020F0502020204030204" pitchFamily="34" charset="0"/>
              </a:rPr>
              <a:t>be handled directly </a:t>
            </a:r>
            <a:r>
              <a:rPr lang="en-US" dirty="0">
                <a:latin typeface="Calibri" panose="020F0502020204030204" pitchFamily="34" charset="0"/>
              </a:rPr>
              <a:t>between state and contractor.  </a:t>
            </a:r>
            <a:r>
              <a:rPr lang="en-US" dirty="0" smtClean="0">
                <a:latin typeface="Calibri" panose="020F0502020204030204" pitchFamily="34" charset="0"/>
              </a:rPr>
              <a:t>Upon agreement, </a:t>
            </a:r>
            <a:r>
              <a:rPr lang="en-US" dirty="0">
                <a:latin typeface="Calibri" panose="020F0502020204030204" pitchFamily="34" charset="0"/>
              </a:rPr>
              <a:t>the state </a:t>
            </a:r>
            <a:r>
              <a:rPr lang="en-US" dirty="0" smtClean="0">
                <a:latin typeface="Calibri" panose="020F0502020204030204" pitchFamily="34" charset="0"/>
              </a:rPr>
              <a:t>sends a final copy of Participating Addendum to the contractor </a:t>
            </a:r>
            <a:r>
              <a:rPr lang="en-US" dirty="0">
                <a:latin typeface="Calibri" panose="020F0502020204030204" pitchFamily="34" charset="0"/>
              </a:rPr>
              <a:t>for </a:t>
            </a:r>
            <a:r>
              <a:rPr lang="en-US" dirty="0" smtClean="0">
                <a:latin typeface="Calibri" panose="020F0502020204030204" pitchFamily="34" charset="0"/>
              </a:rPr>
              <a:t>signature. </a:t>
            </a:r>
            <a:endParaRPr lang="en-US" strike="sngStrike" dirty="0">
              <a:latin typeface="Calibri" panose="020F0502020204030204" pitchFamily="34" charset="0"/>
            </a:endParaRPr>
          </a:p>
          <a:p>
            <a:pPr marL="342900" indent="-34290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Contractor </a:t>
            </a:r>
            <a:r>
              <a:rPr lang="en-US" dirty="0">
                <a:latin typeface="Calibri" panose="020F0502020204030204" pitchFamily="34" charset="0"/>
              </a:rPr>
              <a:t>signs </a:t>
            </a:r>
            <a:r>
              <a:rPr lang="en-US" dirty="0" smtClean="0">
                <a:latin typeface="Calibri" panose="020F0502020204030204" pitchFamily="34" charset="0"/>
              </a:rPr>
              <a:t>Participating Addendum </a:t>
            </a:r>
            <a:r>
              <a:rPr lang="en-US" dirty="0">
                <a:latin typeface="Calibri" panose="020F0502020204030204" pitchFamily="34" charset="0"/>
              </a:rPr>
              <a:t>and </a:t>
            </a:r>
            <a:r>
              <a:rPr lang="en-US" dirty="0" smtClean="0">
                <a:latin typeface="Calibri" panose="020F0502020204030204" pitchFamily="34" charset="0"/>
              </a:rPr>
              <a:t>sends </a:t>
            </a:r>
            <a:r>
              <a:rPr lang="en-US" dirty="0">
                <a:latin typeface="Calibri" panose="020F0502020204030204" pitchFamily="34" charset="0"/>
              </a:rPr>
              <a:t>back to state for </a:t>
            </a:r>
            <a:r>
              <a:rPr lang="en-US" dirty="0" smtClean="0">
                <a:latin typeface="Calibri" panose="020F0502020204030204" pitchFamily="34" charset="0"/>
              </a:rPr>
              <a:t>signature. </a:t>
            </a:r>
          </a:p>
          <a:p>
            <a:pPr marL="342900" indent="-34290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State sends fully executed </a:t>
            </a:r>
            <a:r>
              <a:rPr lang="en-US" dirty="0">
                <a:latin typeface="Calibri" panose="020F0502020204030204" pitchFamily="34" charset="0"/>
              </a:rPr>
              <a:t>copy to both contractor </a:t>
            </a:r>
            <a:r>
              <a:rPr lang="en-US" dirty="0" smtClean="0">
                <a:latin typeface="Calibri" panose="020F0502020204030204" pitchFamily="34" charset="0"/>
              </a:rPr>
              <a:t>and NASPO ValuePoint at  </a:t>
            </a:r>
          </a:p>
          <a:p>
            <a:pPr>
              <a:buClr>
                <a:srgbClr val="0070C0"/>
              </a:buClr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                                    </a:t>
            </a:r>
            <a:r>
              <a:rPr lang="en-US" dirty="0" smtClean="0">
                <a:latin typeface="Calibri" panose="020F0502020204030204" pitchFamily="34" charset="0"/>
                <a:hlinkClick r:id="rId4"/>
              </a:rPr>
              <a:t>PA@naspovaluepoint.org</a:t>
            </a:r>
            <a:endParaRPr lang="en-US" dirty="0">
              <a:latin typeface="Calibri" panose="020F0502020204030204" pitchFamily="34" charset="0"/>
            </a:endParaRPr>
          </a:p>
          <a:p>
            <a:pPr>
              <a:buClr>
                <a:srgbClr val="0070C0"/>
              </a:buClr>
            </a:pPr>
            <a:r>
              <a:rPr lang="en-US" dirty="0" smtClean="0">
                <a:latin typeface="Calibri" panose="020F0502020204030204" pitchFamily="34" charset="0"/>
              </a:rPr>
              <a:t>			    </a:t>
            </a:r>
            <a:r>
              <a:rPr lang="en-US" i="1" dirty="0" smtClean="0">
                <a:latin typeface="Calibri" panose="020F0502020204030204" pitchFamily="34" charset="0"/>
              </a:rPr>
              <a:t>Executed Participating Addendum will be maintained </a:t>
            </a:r>
            <a:br>
              <a:rPr lang="en-US" i="1" dirty="0" smtClean="0">
                <a:latin typeface="Calibri" panose="020F0502020204030204" pitchFamily="34" charset="0"/>
              </a:rPr>
            </a:br>
            <a:r>
              <a:rPr lang="en-US" i="1" dirty="0" smtClean="0">
                <a:latin typeface="Calibri" panose="020F0502020204030204" pitchFamily="34" charset="0"/>
              </a:rPr>
              <a:t>                                                                              in a repository.</a:t>
            </a:r>
            <a:endParaRPr lang="en-US" i="1" dirty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46" y="168571"/>
            <a:ext cx="2153954" cy="83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79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“The contract no one wants to need.”</a:t>
            </a:r>
          </a:p>
          <a:p>
            <a:endParaRPr lang="en-US" sz="2800" dirty="0" smtClean="0"/>
          </a:p>
          <a:p>
            <a:r>
              <a:rPr lang="en-US" sz="2800" dirty="0" smtClean="0"/>
              <a:t>In the event that sensitive data is compromised, the Participating Entity may immediately initiate services with one of the contractors.</a:t>
            </a:r>
          </a:p>
          <a:p>
            <a:endParaRPr lang="en-US" sz="2800" dirty="0" smtClean="0"/>
          </a:p>
          <a:p>
            <a:r>
              <a:rPr lang="en-US" sz="2800" dirty="0" smtClean="0"/>
              <a:t>Benefits: no need for an emergency procurement; already have a relationship with the contractor.</a:t>
            </a:r>
          </a:p>
        </p:txBody>
      </p:sp>
    </p:spTree>
    <p:extLst>
      <p:ext uri="{BB962C8B-B14F-4D97-AF65-F5344CB8AC3E}">
        <p14:creationId xmlns:p14="http://schemas.microsoft.com/office/powerpoint/2010/main" val="376472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362200" y="0"/>
            <a:ext cx="6781800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4000" dirty="0" smtClean="0">
                <a:latin typeface="Calibri" panose="020F0502020204030204" pitchFamily="34" charset="0"/>
              </a:rPr>
              <a:t>Participation Opportunity #3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8851" y="948690"/>
            <a:ext cx="8686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Step by Step:</a:t>
            </a:r>
          </a:p>
          <a:p>
            <a:pPr algn="ctr"/>
            <a:r>
              <a:rPr lang="en-US" sz="2000" i="1" dirty="0" smtClean="0">
                <a:latin typeface="Calibri" panose="020F0502020204030204" pitchFamily="34" charset="0"/>
              </a:rPr>
              <a:t>Participating Addendum templates are available on each Master Agreement page on </a:t>
            </a:r>
            <a:r>
              <a:rPr lang="en-US" sz="2000" i="1" dirty="0" smtClean="0">
                <a:latin typeface="Calibri" panose="020F0502020204030204" pitchFamily="34" charset="0"/>
                <a:hlinkClick r:id="rId3"/>
              </a:rPr>
              <a:t>www.naspovaluepoint.org</a:t>
            </a:r>
            <a:endParaRPr lang="en-US" sz="2000" i="1" dirty="0" smtClean="0">
              <a:latin typeface="Calibri" panose="020F0502020204030204" pitchFamily="34" charset="0"/>
            </a:endParaRPr>
          </a:p>
          <a:p>
            <a:pPr marL="342900" indent="-34290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An email request should be sent to </a:t>
            </a:r>
            <a:r>
              <a:rPr lang="en-US" dirty="0">
                <a:latin typeface="Calibri" panose="020F0502020204030204" pitchFamily="34" charset="0"/>
                <a:hlinkClick r:id="rId4"/>
              </a:rPr>
              <a:t>PA@naspovaluepoint.org</a:t>
            </a:r>
            <a:endParaRPr lang="en-US" dirty="0">
              <a:latin typeface="Calibri" panose="020F0502020204030204" pitchFamily="34" charset="0"/>
            </a:endParaRPr>
          </a:p>
          <a:p>
            <a:pPr marL="342900" indent="-34290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 from entity (email may also be sent from contractor). The email needs to provide the following details: main point of contact from entity, full name of entity, phone number, email address and physical address.</a:t>
            </a:r>
          </a:p>
          <a:p>
            <a:pPr marL="342900" indent="-34290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NASPO ValuePoint </a:t>
            </a:r>
            <a:r>
              <a:rPr lang="en-US" dirty="0">
                <a:latin typeface="Calibri" panose="020F0502020204030204" pitchFamily="34" charset="0"/>
              </a:rPr>
              <a:t>will email </a:t>
            </a:r>
            <a:r>
              <a:rPr lang="en-US" dirty="0" smtClean="0">
                <a:latin typeface="Calibri" panose="020F0502020204030204" pitchFamily="34" charset="0"/>
              </a:rPr>
              <a:t>State Chief Procurement Officer requesting approval for the entity to execute a Participating Addendum.</a:t>
            </a:r>
            <a:endParaRPr lang="en-US" dirty="0">
              <a:latin typeface="Calibri" panose="020F0502020204030204" pitchFamily="34" charset="0"/>
            </a:endParaRPr>
          </a:p>
          <a:p>
            <a:pPr marL="342900" indent="-34290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NASPO ValuePoint will email </a:t>
            </a:r>
            <a:r>
              <a:rPr lang="en-US" dirty="0">
                <a:latin typeface="Calibri" panose="020F0502020204030204" pitchFamily="34" charset="0"/>
              </a:rPr>
              <a:t>both contractor and entity with </a:t>
            </a:r>
            <a:r>
              <a:rPr lang="en-US" dirty="0" smtClean="0">
                <a:latin typeface="Calibri" panose="020F0502020204030204" pitchFamily="34" charset="0"/>
              </a:rPr>
              <a:t>the permission from Chief Procurement Official </a:t>
            </a:r>
            <a:r>
              <a:rPr lang="en-US" dirty="0">
                <a:latin typeface="Calibri" panose="020F0502020204030204" pitchFamily="34" charset="0"/>
              </a:rPr>
              <a:t>to proceed to complete the </a:t>
            </a:r>
            <a:r>
              <a:rPr lang="en-US" dirty="0" smtClean="0">
                <a:latin typeface="Calibri" panose="020F0502020204030204" pitchFamily="34" charset="0"/>
              </a:rPr>
              <a:t>Participating Addendum.</a:t>
            </a:r>
          </a:p>
          <a:p>
            <a:pPr marL="342900" indent="-34290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Entity </a:t>
            </a:r>
            <a:r>
              <a:rPr lang="en-US" dirty="0">
                <a:latin typeface="Calibri" panose="020F0502020204030204" pitchFamily="34" charset="0"/>
              </a:rPr>
              <a:t>completes the draft </a:t>
            </a:r>
            <a:r>
              <a:rPr lang="en-US" dirty="0" smtClean="0">
                <a:latin typeface="Calibri" panose="020F0502020204030204" pitchFamily="34" charset="0"/>
              </a:rPr>
              <a:t>Participating Addendum for </a:t>
            </a:r>
            <a:r>
              <a:rPr lang="en-US" dirty="0">
                <a:latin typeface="Calibri" panose="020F0502020204030204" pitchFamily="34" charset="0"/>
              </a:rPr>
              <a:t>contractor </a:t>
            </a:r>
            <a:r>
              <a:rPr lang="en-US" dirty="0" smtClean="0">
                <a:latin typeface="Calibri" panose="020F0502020204030204" pitchFamily="34" charset="0"/>
              </a:rPr>
              <a:t>and then forwards the draft </a:t>
            </a:r>
            <a:r>
              <a:rPr lang="en-US" dirty="0">
                <a:latin typeface="Calibri" panose="020F0502020204030204" pitchFamily="34" charset="0"/>
              </a:rPr>
              <a:t>to the contractor.  Negotiations will </a:t>
            </a:r>
            <a:r>
              <a:rPr lang="en-US" dirty="0" smtClean="0">
                <a:latin typeface="Calibri" panose="020F0502020204030204" pitchFamily="34" charset="0"/>
              </a:rPr>
              <a:t>be handled directly </a:t>
            </a:r>
            <a:r>
              <a:rPr lang="en-US" dirty="0">
                <a:latin typeface="Calibri" panose="020F0502020204030204" pitchFamily="34" charset="0"/>
              </a:rPr>
              <a:t>between </a:t>
            </a:r>
            <a:r>
              <a:rPr lang="en-US" dirty="0" smtClean="0">
                <a:latin typeface="Calibri" panose="020F0502020204030204" pitchFamily="34" charset="0"/>
              </a:rPr>
              <a:t>entity </a:t>
            </a:r>
            <a:r>
              <a:rPr lang="en-US" dirty="0">
                <a:latin typeface="Calibri" panose="020F0502020204030204" pitchFamily="34" charset="0"/>
              </a:rPr>
              <a:t>and contractor.  </a:t>
            </a:r>
            <a:r>
              <a:rPr lang="en-US" dirty="0" smtClean="0">
                <a:latin typeface="Calibri" panose="020F0502020204030204" pitchFamily="34" charset="0"/>
              </a:rPr>
              <a:t>Upon agreement, </a:t>
            </a:r>
            <a:r>
              <a:rPr lang="en-US" dirty="0">
                <a:latin typeface="Calibri" panose="020F0502020204030204" pitchFamily="34" charset="0"/>
              </a:rPr>
              <a:t>the </a:t>
            </a:r>
            <a:r>
              <a:rPr lang="en-US" dirty="0" smtClean="0">
                <a:latin typeface="Calibri" panose="020F0502020204030204" pitchFamily="34" charset="0"/>
              </a:rPr>
              <a:t>entity sends a final copy of Participating Addendum to the contractor </a:t>
            </a:r>
            <a:r>
              <a:rPr lang="en-US" dirty="0">
                <a:latin typeface="Calibri" panose="020F0502020204030204" pitchFamily="34" charset="0"/>
              </a:rPr>
              <a:t>for </a:t>
            </a:r>
            <a:r>
              <a:rPr lang="en-US" dirty="0" smtClean="0">
                <a:latin typeface="Calibri" panose="020F0502020204030204" pitchFamily="34" charset="0"/>
              </a:rPr>
              <a:t>signature.</a:t>
            </a:r>
            <a:endParaRPr lang="en-US" strike="sngStrike" dirty="0">
              <a:latin typeface="Calibri" panose="020F0502020204030204" pitchFamily="34" charset="0"/>
            </a:endParaRPr>
          </a:p>
          <a:p>
            <a:pPr marL="342900" indent="-34290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Contractor </a:t>
            </a:r>
            <a:r>
              <a:rPr lang="en-US" dirty="0">
                <a:latin typeface="Calibri" panose="020F0502020204030204" pitchFamily="34" charset="0"/>
              </a:rPr>
              <a:t>signs </a:t>
            </a:r>
            <a:r>
              <a:rPr lang="en-US" dirty="0" smtClean="0">
                <a:latin typeface="Calibri" panose="020F0502020204030204" pitchFamily="34" charset="0"/>
              </a:rPr>
              <a:t>Participating Addendum </a:t>
            </a:r>
            <a:r>
              <a:rPr lang="en-US" dirty="0">
                <a:latin typeface="Calibri" panose="020F0502020204030204" pitchFamily="34" charset="0"/>
              </a:rPr>
              <a:t>and </a:t>
            </a:r>
            <a:r>
              <a:rPr lang="en-US" dirty="0" smtClean="0">
                <a:latin typeface="Calibri" panose="020F0502020204030204" pitchFamily="34" charset="0"/>
              </a:rPr>
              <a:t>sends </a:t>
            </a:r>
            <a:r>
              <a:rPr lang="en-US" dirty="0">
                <a:latin typeface="Calibri" panose="020F0502020204030204" pitchFamily="34" charset="0"/>
              </a:rPr>
              <a:t>back to </a:t>
            </a:r>
            <a:r>
              <a:rPr lang="en-US" dirty="0" smtClean="0">
                <a:latin typeface="Calibri" panose="020F0502020204030204" pitchFamily="34" charset="0"/>
              </a:rPr>
              <a:t>entity </a:t>
            </a:r>
            <a:r>
              <a:rPr lang="en-US" dirty="0">
                <a:latin typeface="Calibri" panose="020F0502020204030204" pitchFamily="34" charset="0"/>
              </a:rPr>
              <a:t>for </a:t>
            </a:r>
            <a:r>
              <a:rPr lang="en-US" dirty="0" smtClean="0">
                <a:latin typeface="Calibri" panose="020F0502020204030204" pitchFamily="34" charset="0"/>
              </a:rPr>
              <a:t>signature . </a:t>
            </a:r>
          </a:p>
          <a:p>
            <a:pPr marL="342900" indent="-34290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Entity sends fully executed </a:t>
            </a:r>
            <a:r>
              <a:rPr lang="en-US" dirty="0">
                <a:latin typeface="Calibri" panose="020F0502020204030204" pitchFamily="34" charset="0"/>
              </a:rPr>
              <a:t>copy to both contractor </a:t>
            </a:r>
            <a:r>
              <a:rPr lang="en-US" dirty="0" smtClean="0">
                <a:latin typeface="Calibri" panose="020F0502020204030204" pitchFamily="34" charset="0"/>
              </a:rPr>
              <a:t>and NASPO ValuePoint at   			</a:t>
            </a:r>
            <a:r>
              <a:rPr lang="en-US" dirty="0" smtClean="0">
                <a:latin typeface="Calibri" panose="020F0502020204030204" pitchFamily="34" charset="0"/>
                <a:hlinkClick r:id="rId4"/>
              </a:rPr>
              <a:t>PA@naspovaluepoint.org</a:t>
            </a:r>
            <a:endParaRPr lang="en-US" dirty="0">
              <a:latin typeface="Calibri" panose="020F0502020204030204" pitchFamily="34" charset="0"/>
            </a:endParaRPr>
          </a:p>
          <a:p>
            <a:pPr algn="ctr">
              <a:buClr>
                <a:srgbClr val="0070C0"/>
              </a:buClr>
            </a:pPr>
            <a:r>
              <a:rPr lang="en-US" dirty="0" smtClean="0">
                <a:latin typeface="Calibri" panose="020F0502020204030204" pitchFamily="34" charset="0"/>
              </a:rPr>
              <a:t>                                                  </a:t>
            </a:r>
            <a:r>
              <a:rPr lang="en-US" i="1" dirty="0" smtClean="0">
                <a:latin typeface="Calibri" panose="020F0502020204030204" pitchFamily="34" charset="0"/>
              </a:rPr>
              <a:t>Executed Participating Addendum will be maintained 	</a:t>
            </a:r>
            <a:br>
              <a:rPr lang="en-US" i="1" dirty="0" smtClean="0">
                <a:latin typeface="Calibri" panose="020F0502020204030204" pitchFamily="34" charset="0"/>
              </a:rPr>
            </a:br>
            <a:r>
              <a:rPr lang="en-US" i="1" dirty="0" smtClean="0">
                <a:latin typeface="Calibri" panose="020F0502020204030204" pitchFamily="34" charset="0"/>
              </a:rPr>
              <a:t>                       in a repository.</a:t>
            </a:r>
            <a:endParaRPr lang="en-US" i="1" dirty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23" y="216521"/>
            <a:ext cx="2153954" cy="83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22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62200" y="0"/>
            <a:ext cx="6781800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4000" dirty="0" smtClean="0">
                <a:latin typeface="Calibri" panose="020F0502020204030204" pitchFamily="34" charset="0"/>
              </a:rPr>
              <a:t>PA Process Flow Chart</a:t>
            </a:r>
            <a:endParaRPr lang="en-US" sz="4000" dirty="0">
              <a:latin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352"/>
            <a:ext cx="2153954" cy="8382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080433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76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676400"/>
            <a:ext cx="7620000" cy="4419600"/>
          </a:xfrm>
        </p:spPr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Sample PA’s are located on the NASPO ValuePoint Website under each master agreement portfolio. 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Executed </a:t>
            </a:r>
            <a:r>
              <a:rPr lang="en-US" sz="2400" dirty="0">
                <a:latin typeface="Calibri" panose="020F0502020204030204" pitchFamily="34" charset="0"/>
              </a:rPr>
              <a:t>Participating Addendum will be maintained </a:t>
            </a:r>
            <a:r>
              <a:rPr lang="en-US" sz="2400" dirty="0" smtClean="0">
                <a:latin typeface="Calibri" panose="020F0502020204030204" pitchFamily="34" charset="0"/>
              </a:rPr>
              <a:t>on </a:t>
            </a:r>
            <a:r>
              <a:rPr lang="en-US" sz="2400" dirty="0" smtClean="0">
                <a:latin typeface="Calibri" panose="020F0502020204030204" pitchFamily="34" charset="0"/>
                <a:hlinkClick r:id="rId3"/>
              </a:rPr>
              <a:t>www.naspovaluepoint.org</a:t>
            </a:r>
            <a:r>
              <a:rPr lang="en-US" sz="2400" dirty="0" smtClean="0">
                <a:latin typeface="Calibri" panose="020F0502020204030204" pitchFamily="34" charset="0"/>
              </a:rPr>
              <a:t> and in </a:t>
            </a:r>
            <a:r>
              <a:rPr lang="en-US" sz="2400" dirty="0">
                <a:latin typeface="Calibri" panose="020F0502020204030204" pitchFamily="34" charset="0"/>
              </a:rPr>
              <a:t>a </a:t>
            </a:r>
            <a:r>
              <a:rPr lang="en-US" sz="2400" dirty="0" smtClean="0">
                <a:latin typeface="Calibri" panose="020F0502020204030204" pitchFamily="34" charset="0"/>
              </a:rPr>
              <a:t>repository.</a:t>
            </a:r>
            <a:endParaRPr lang="en-US" sz="2400" dirty="0">
              <a:latin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Participating states and entities </a:t>
            </a:r>
            <a:r>
              <a:rPr lang="en-US" sz="2400" dirty="0">
                <a:latin typeface="Calibri" panose="020F0502020204030204" pitchFamily="34" charset="0"/>
              </a:rPr>
              <a:t>will be </a:t>
            </a:r>
            <a:r>
              <a:rPr lang="en-US" sz="2400" dirty="0" smtClean="0">
                <a:latin typeface="Calibri" panose="020F0502020204030204" pitchFamily="34" charset="0"/>
              </a:rPr>
              <a:t>identified on the map of the USA on each Master Agreement page </a:t>
            </a:r>
            <a:r>
              <a:rPr lang="en-US" sz="2400" dirty="0">
                <a:latin typeface="Calibri" panose="020F0502020204030204" pitchFamily="34" charset="0"/>
              </a:rPr>
              <a:t>on </a:t>
            </a:r>
            <a:r>
              <a:rPr lang="en-US" sz="2400" dirty="0">
                <a:latin typeface="Calibri" panose="020F0502020204030204" pitchFamily="34" charset="0"/>
                <a:hlinkClick r:id="rId3"/>
              </a:rPr>
              <a:t>www.naspovaluepoint.org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The Lead State and NASPO ValuePoint do not get involved with negotiations. 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Only submit completed and negotiated PA’s with signatures from both parties.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Submit completed PA’s in PDF Format</a:t>
            </a:r>
            <a:endParaRPr lang="en-US" sz="2400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71700" y="702129"/>
            <a:ext cx="4800600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4000" dirty="0" smtClean="0">
                <a:latin typeface="Calibri" panose="020F0502020204030204" pitchFamily="34" charset="0"/>
              </a:rPr>
              <a:t>Things to Remember</a:t>
            </a:r>
            <a:endParaRPr lang="en-US" sz="4000" dirty="0">
              <a:latin typeface="Calibri" panose="020F050202020403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10" y="152304"/>
            <a:ext cx="2349746" cy="91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62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53000" y="0"/>
            <a:ext cx="41910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Calibri" panose="020F0502020204030204" pitchFamily="34" charset="0"/>
              </a:rPr>
              <a:t>Thank You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3025" y="1371600"/>
            <a:ext cx="8610600" cy="4648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dirty="0">
                <a:latin typeface="Calibri" panose="020F0502020204030204" pitchFamily="34" charset="0"/>
              </a:rPr>
              <a:t>Please let </a:t>
            </a:r>
            <a:r>
              <a:rPr lang="en-US" sz="2800" dirty="0" smtClean="0">
                <a:latin typeface="Calibri" panose="020F0502020204030204" pitchFamily="34" charset="0"/>
              </a:rPr>
              <a:t>NASPO </a:t>
            </a:r>
            <a:r>
              <a:rPr lang="en-US" sz="2800" dirty="0" err="1" smtClean="0">
                <a:latin typeface="Calibri" panose="020F0502020204030204" pitchFamily="34" charset="0"/>
              </a:rPr>
              <a:t>ValuePoint</a:t>
            </a:r>
            <a:r>
              <a:rPr lang="en-US" sz="2800" dirty="0" smtClean="0">
                <a:latin typeface="Calibri" panose="020F0502020204030204" pitchFamily="34" charset="0"/>
              </a:rPr>
              <a:t> know </a:t>
            </a:r>
            <a:r>
              <a:rPr lang="en-US" sz="2800" dirty="0">
                <a:latin typeface="Calibri" panose="020F0502020204030204" pitchFamily="34" charset="0"/>
              </a:rPr>
              <a:t>if we can be of any </a:t>
            </a:r>
            <a:r>
              <a:rPr lang="en-US" sz="2800" dirty="0" smtClean="0">
                <a:latin typeface="Calibri" panose="020F0502020204030204" pitchFamily="34" charset="0"/>
              </a:rPr>
              <a:t>assistance:</a:t>
            </a:r>
          </a:p>
          <a:p>
            <a:pPr marL="109728" indent="0">
              <a:buNone/>
            </a:pPr>
            <a:endParaRPr lang="en-US" sz="2600" dirty="0" smtClean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Calibri" panose="020F0502020204030204" pitchFamily="34" charset="0"/>
              </a:rPr>
              <a:t>*Tim Hay, NASPO ValuePoint </a:t>
            </a:r>
            <a:r>
              <a:rPr lang="en-US" sz="2800" dirty="0">
                <a:latin typeface="Calibri" panose="020F0502020204030204" pitchFamily="34" charset="0"/>
              </a:rPr>
              <a:t>Cooperative Development </a:t>
            </a:r>
            <a:r>
              <a:rPr lang="en-US" sz="2800" dirty="0" smtClean="0">
                <a:latin typeface="Calibri" panose="020F0502020204030204" pitchFamily="34" charset="0"/>
              </a:rPr>
              <a:t>Coordinator </a:t>
            </a:r>
            <a:r>
              <a:rPr lang="en-US" sz="2800" dirty="0" smtClean="0">
                <a:latin typeface="Calibri" panose="020F0502020204030204" pitchFamily="34" charset="0"/>
                <a:hlinkClick r:id="rId3"/>
              </a:rPr>
              <a:t>thay@naspovaluepoint.org</a:t>
            </a:r>
            <a:r>
              <a:rPr lang="en-US" sz="2800" dirty="0" smtClean="0">
                <a:latin typeface="Calibri" panose="020F0502020204030204" pitchFamily="34" charset="0"/>
              </a:rPr>
              <a:t>  (503) 428-5705</a:t>
            </a:r>
            <a:r>
              <a:rPr lang="en-US" sz="2800" dirty="0">
                <a:latin typeface="Calibri" panose="020F050202020403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</a:rPr>
            </a:br>
            <a:endParaRPr lang="en-US" dirty="0" smtClean="0">
              <a:latin typeface="Calibri" panose="020F0502020204030204" pitchFamily="34" charset="0"/>
            </a:endParaRPr>
          </a:p>
          <a:p>
            <a:pPr marL="393192" lvl="1" indent="0">
              <a:buNone/>
            </a:pPr>
            <a:r>
              <a:rPr lang="en-US" i="1" dirty="0" smtClean="0">
                <a:latin typeface="Calibri" panose="020F0502020204030204" pitchFamily="34" charset="0"/>
              </a:rPr>
              <a:t>* NASPO </a:t>
            </a:r>
            <a:r>
              <a:rPr lang="en-US" i="1" dirty="0" err="1" smtClean="0">
                <a:latin typeface="Calibri" panose="020F0502020204030204" pitchFamily="34" charset="0"/>
              </a:rPr>
              <a:t>ValuePoint</a:t>
            </a:r>
            <a:r>
              <a:rPr lang="en-US" i="1" dirty="0" smtClean="0">
                <a:latin typeface="Calibri" panose="020F0502020204030204" pitchFamily="34" charset="0"/>
              </a:rPr>
              <a:t> Point of Contact for these Master Agreements. </a:t>
            </a:r>
            <a:endParaRPr lang="en-US" i="1" dirty="0">
              <a:latin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23" y="304704"/>
            <a:ext cx="2153954" cy="83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5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Scope of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Three main areas of services in addition to general preparation.  Participating </a:t>
            </a:r>
            <a:r>
              <a:rPr lang="en-US" sz="2800" dirty="0" smtClean="0"/>
              <a:t>Entities </a:t>
            </a:r>
            <a:r>
              <a:rPr lang="en-US" sz="2800" dirty="0" smtClean="0"/>
              <a:t>may choose to use some or all of the services.</a:t>
            </a:r>
          </a:p>
          <a:p>
            <a:endParaRPr lang="en-US" sz="2800" dirty="0" smtClean="0"/>
          </a:p>
          <a:p>
            <a:r>
              <a:rPr lang="en-US" sz="2800" dirty="0" smtClean="0"/>
              <a:t>Sample Notification Plan</a:t>
            </a:r>
          </a:p>
          <a:p>
            <a:pPr lvl="1"/>
            <a:r>
              <a:rPr lang="en-US" dirty="0" smtClean="0"/>
              <a:t>Upon execution of a PA, the Contractor must work with each Participating Entity to develop a sample Notification Plan and template based on each PE’s requirements in order to facilitate timely notification in the event of a breach.  </a:t>
            </a:r>
          </a:p>
          <a:p>
            <a:endParaRPr lang="en-US" sz="2800" dirty="0" smtClean="0"/>
          </a:p>
          <a:p>
            <a:r>
              <a:rPr lang="en-US" sz="2800" dirty="0" smtClean="0"/>
              <a:t>Notifications:</a:t>
            </a:r>
          </a:p>
          <a:p>
            <a:pPr lvl="1"/>
            <a:r>
              <a:rPr lang="en-US" sz="2400" dirty="0"/>
              <a:t>Assistance in drafting notification</a:t>
            </a:r>
          </a:p>
          <a:p>
            <a:pPr lvl="1"/>
            <a:r>
              <a:rPr lang="en-US" sz="2400" dirty="0"/>
              <a:t>Printing and mailing of </a:t>
            </a:r>
            <a:r>
              <a:rPr lang="en-US" sz="2400" dirty="0" smtClean="0"/>
              <a:t>notifications</a:t>
            </a:r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22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Scope of Services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Call Center Services:</a:t>
            </a:r>
          </a:p>
          <a:p>
            <a:pPr lvl="1"/>
            <a:r>
              <a:rPr lang="en-US" sz="2400" dirty="0"/>
              <a:t>Dedicated phone number, staffed 24x7</a:t>
            </a:r>
          </a:p>
          <a:p>
            <a:pPr lvl="1"/>
            <a:r>
              <a:rPr lang="en-US" sz="2400" dirty="0"/>
              <a:t>Participating Entity may provide a FAQ script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Credit </a:t>
            </a:r>
            <a:r>
              <a:rPr lang="en-US" sz="2800" dirty="0"/>
              <a:t>Monitoring </a:t>
            </a:r>
            <a:r>
              <a:rPr lang="en-US" sz="2800" dirty="0" smtClean="0"/>
              <a:t>Services:</a:t>
            </a:r>
            <a:endParaRPr lang="en-US" sz="2800" dirty="0"/>
          </a:p>
          <a:p>
            <a:pPr lvl="1"/>
            <a:r>
              <a:rPr lang="en-US" sz="2400" dirty="0"/>
              <a:t>Participating Entity may choose 1-bureau or 3-bureau credit monitoring</a:t>
            </a:r>
          </a:p>
          <a:p>
            <a:pPr lvl="1"/>
            <a:r>
              <a:rPr lang="en-US" sz="2400" dirty="0"/>
              <a:t>Includes other identity theft protection </a:t>
            </a:r>
            <a:endParaRPr lang="en-US" sz="2400" dirty="0" smtClean="0"/>
          </a:p>
          <a:p>
            <a:pPr lvl="1"/>
            <a:r>
              <a:rPr lang="en-US" sz="2400" dirty="0" smtClean="0"/>
              <a:t>Identity theft restoration services</a:t>
            </a:r>
          </a:p>
          <a:p>
            <a:pPr lvl="1"/>
            <a:r>
              <a:rPr lang="en-US" sz="2400" dirty="0" smtClean="0"/>
              <a:t>$1 million in identity theft insurance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3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RFP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Release date: October 21, 2015</a:t>
            </a:r>
          </a:p>
          <a:p>
            <a:r>
              <a:rPr lang="en-US" sz="2800" dirty="0" smtClean="0"/>
              <a:t>Pre-proposal conference: October 29, 2015</a:t>
            </a:r>
          </a:p>
          <a:p>
            <a:r>
              <a:rPr lang="en-US" sz="2800" dirty="0" smtClean="0"/>
              <a:t>RFP Amendments: Three</a:t>
            </a:r>
          </a:p>
          <a:p>
            <a:r>
              <a:rPr lang="en-US" sz="2800" dirty="0" smtClean="0"/>
              <a:t>Closing date: December 8, 2015</a:t>
            </a:r>
          </a:p>
          <a:p>
            <a:r>
              <a:rPr lang="en-US" sz="2800" dirty="0" smtClean="0"/>
              <a:t>Proposals received: Four</a:t>
            </a:r>
          </a:p>
          <a:p>
            <a:r>
              <a:rPr lang="en-US" sz="2800" dirty="0" smtClean="0"/>
              <a:t>Master Agreements: Two contracts awarded</a:t>
            </a:r>
          </a:p>
          <a:p>
            <a:r>
              <a:rPr lang="en-US" sz="2800" dirty="0" smtClean="0"/>
              <a:t>Contract Term: February 23, 2016 – February 22, </a:t>
            </a:r>
            <a:r>
              <a:rPr lang="en-US" sz="2800" dirty="0" smtClean="0"/>
              <a:t>2018; </a:t>
            </a:r>
            <a:r>
              <a:rPr lang="en-US" sz="2800" dirty="0" smtClean="0"/>
              <a:t>not to exceed five (5) years total.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809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Evaluation Criteria (general)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Mandatory Submission Requirements		Pass/Fail</a:t>
            </a:r>
          </a:p>
          <a:p>
            <a:endParaRPr lang="en-US" dirty="0" smtClean="0"/>
          </a:p>
          <a:p>
            <a:r>
              <a:rPr lang="en-US" dirty="0" smtClean="0"/>
              <a:t>Business Information 				100 pts</a:t>
            </a:r>
          </a:p>
          <a:p>
            <a:endParaRPr lang="en-US" dirty="0"/>
          </a:p>
          <a:p>
            <a:r>
              <a:rPr lang="en-US" dirty="0" smtClean="0"/>
              <a:t>Organization and Staffing				150 pts</a:t>
            </a:r>
          </a:p>
          <a:p>
            <a:endParaRPr lang="en-US" dirty="0"/>
          </a:p>
          <a:p>
            <a:r>
              <a:rPr lang="en-US" dirty="0" smtClean="0"/>
              <a:t>Scope of Work					350 pts</a:t>
            </a:r>
          </a:p>
          <a:p>
            <a:endParaRPr lang="en-US" dirty="0"/>
          </a:p>
          <a:p>
            <a:r>
              <a:rPr lang="en-US" dirty="0" smtClean="0"/>
              <a:t>Cost Proposal					400 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89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Evaluation Criteria (detailed)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 Information</a:t>
            </a:r>
          </a:p>
          <a:p>
            <a:pPr lvl="1"/>
            <a:r>
              <a:rPr lang="en-US" dirty="0" smtClean="0"/>
              <a:t>Business Profile</a:t>
            </a:r>
          </a:p>
          <a:p>
            <a:pPr lvl="2"/>
            <a:r>
              <a:rPr lang="en-US" dirty="0" smtClean="0"/>
              <a:t>General business information including organizational structure, client base, growth rate, etc. </a:t>
            </a:r>
            <a:r>
              <a:rPr lang="en-US" b="1" dirty="0" smtClean="0"/>
              <a:t>Minimum of five (5) years experience required.</a:t>
            </a:r>
          </a:p>
          <a:p>
            <a:pPr marL="548640" lvl="2" indent="0">
              <a:buNone/>
            </a:pPr>
            <a:endParaRPr lang="en-US" b="1" dirty="0" smtClean="0"/>
          </a:p>
          <a:p>
            <a:pPr lvl="1"/>
            <a:r>
              <a:rPr lang="en-US" dirty="0" smtClean="0"/>
              <a:t>Experience</a:t>
            </a:r>
          </a:p>
          <a:p>
            <a:pPr lvl="2"/>
            <a:r>
              <a:rPr lang="en-US" dirty="0" smtClean="0"/>
              <a:t>Experience with statewide or large consortium contracts; details of size and scope of breach experience.</a:t>
            </a:r>
          </a:p>
          <a:p>
            <a:pPr marL="54864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References</a:t>
            </a:r>
          </a:p>
          <a:p>
            <a:pPr lvl="2"/>
            <a:r>
              <a:rPr lang="en-US" dirty="0" smtClean="0"/>
              <a:t>Reference Questionnaires requested from a minimum of three (3) references.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67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Evaluation Criteria (detailed)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Organization and Staffing</a:t>
            </a:r>
          </a:p>
          <a:p>
            <a:pPr lvl="1"/>
            <a:r>
              <a:rPr lang="en-US" dirty="0" smtClean="0"/>
              <a:t>Contract Manager</a:t>
            </a:r>
          </a:p>
          <a:p>
            <a:pPr lvl="2"/>
            <a:r>
              <a:rPr lang="en-US" dirty="0" smtClean="0"/>
              <a:t>Experience of the person who will be the point for contact for managing the NASPO ValuePoint Master Agreement; </a:t>
            </a:r>
            <a:r>
              <a:rPr lang="en-US" b="1" dirty="0" smtClean="0"/>
              <a:t>five (5) years of experience required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Breach Response Specialist</a:t>
            </a:r>
          </a:p>
          <a:p>
            <a:pPr lvl="2"/>
            <a:r>
              <a:rPr lang="en-US" dirty="0" smtClean="0"/>
              <a:t>Role of the person who will be the initial contact in the event of a breach.</a:t>
            </a:r>
          </a:p>
          <a:p>
            <a:pPr lvl="1"/>
            <a:r>
              <a:rPr lang="en-US" dirty="0" smtClean="0"/>
              <a:t>Call Center Customer Service Representatives</a:t>
            </a:r>
          </a:p>
          <a:p>
            <a:pPr lvl="2"/>
            <a:r>
              <a:rPr lang="en-US" dirty="0" smtClean="0"/>
              <a:t>Qualifications and training requirements for call center representatives.</a:t>
            </a:r>
          </a:p>
          <a:p>
            <a:pPr lvl="1"/>
            <a:r>
              <a:rPr lang="en-US" dirty="0" smtClean="0"/>
              <a:t>Identity Restoration Personnel</a:t>
            </a:r>
          </a:p>
          <a:p>
            <a:pPr lvl="2"/>
            <a:r>
              <a:rPr lang="en-US" dirty="0" smtClean="0"/>
              <a:t>Qualifications and training requirements for ID restoration personnel.</a:t>
            </a:r>
          </a:p>
          <a:p>
            <a:pPr lvl="1"/>
            <a:r>
              <a:rPr lang="en-US" dirty="0" smtClean="0"/>
              <a:t>Other Key Positions/Personnel</a:t>
            </a:r>
          </a:p>
          <a:p>
            <a:pPr lvl="2"/>
            <a:r>
              <a:rPr lang="en-US" dirty="0" smtClean="0"/>
              <a:t>Other roles involved in performance of the contract and qualifications of the people in those roles.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19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349</TotalTime>
  <Words>2130</Words>
  <Application>Microsoft Office PowerPoint</Application>
  <PresentationFormat>On-screen Show (4:3)</PresentationFormat>
  <Paragraphs>420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Clarity</vt:lpstr>
      <vt:lpstr>Data breach &amp; credit monitoring services</vt:lpstr>
      <vt:lpstr>Sourcing Team</vt:lpstr>
      <vt:lpstr>Purpose</vt:lpstr>
      <vt:lpstr>Scope of Services</vt:lpstr>
      <vt:lpstr>Scope of Services continued</vt:lpstr>
      <vt:lpstr>RFP Process</vt:lpstr>
      <vt:lpstr>Evaluation Criteria (general)</vt:lpstr>
      <vt:lpstr>Evaluation Criteria (detailed)</vt:lpstr>
      <vt:lpstr>Evaluation Criteria (detailed)</vt:lpstr>
      <vt:lpstr>Evaluation Criteria (detailed)</vt:lpstr>
      <vt:lpstr>Evaluation Criteria (detailed)</vt:lpstr>
      <vt:lpstr>Evaluation Criteria (detailed)</vt:lpstr>
      <vt:lpstr>Evaluations- Normalization</vt:lpstr>
      <vt:lpstr>Evaluation Results </vt:lpstr>
      <vt:lpstr>Contracts Awarded</vt:lpstr>
      <vt:lpstr>Contract Structure</vt:lpstr>
      <vt:lpstr>Pricing Information- Notifications</vt:lpstr>
      <vt:lpstr>Pricing Information- Call Center</vt:lpstr>
      <vt:lpstr>Pricing Information-  Single-Bureau Credit Monitoring</vt:lpstr>
      <vt:lpstr>Pricing Information-  Triple-Bureau Credit Monitoring</vt:lpstr>
      <vt:lpstr>Sample Breach Scenario</vt:lpstr>
      <vt:lpstr>PowerPoint Presentation</vt:lpstr>
      <vt:lpstr>Getting Started</vt:lpstr>
      <vt:lpstr>Questions?</vt:lpstr>
      <vt:lpstr>Participating Addendum Process</vt:lpstr>
      <vt:lpstr>PA Process</vt:lpstr>
      <vt:lpstr>Opportunities for Participation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>Department of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breach &amp; credit monitoring services</dc:title>
  <dc:creator>Valerie Bollinger</dc:creator>
  <cp:lastModifiedBy>Valerie Bollinger</cp:lastModifiedBy>
  <cp:revision>28</cp:revision>
  <cp:lastPrinted>2016-03-16T20:58:16Z</cp:lastPrinted>
  <dcterms:created xsi:type="dcterms:W3CDTF">2016-03-14T04:31:02Z</dcterms:created>
  <dcterms:modified xsi:type="dcterms:W3CDTF">2016-03-16T22:04:30Z</dcterms:modified>
</cp:coreProperties>
</file>