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097" r:id="rId1"/>
  </p:sldMasterIdLst>
  <p:sldIdLst>
    <p:sldId id="256" r:id="rId2"/>
    <p:sldId id="257" r:id="rId3"/>
    <p:sldId id="269" r:id="rId4"/>
    <p:sldId id="268" r:id="rId5"/>
    <p:sldId id="267" r:id="rId6"/>
    <p:sldId id="263" r:id="rId7"/>
    <p:sldId id="264" r:id="rId8"/>
    <p:sldId id="270" r:id="rId9"/>
    <p:sldId id="261" r:id="rId10"/>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pPr>
              <a:defRPr/>
            </a:pPr>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pPr>
              <a:defRPr/>
            </a:pPr>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pPr>
              <a:defRPr/>
            </a:pPr>
            <a:fld id="{C4FC071C-CFFE-472D-BB8C-6D9C6FD0BDBA}" type="slidenum">
              <a:rPr lang="en-US" altLang="en-US" smtClean="0"/>
              <a:pPr>
                <a:defRPr/>
              </a:pPr>
              <a:t>‹#›</a:t>
            </a:fld>
            <a:endParaRPr lang="en-US" altLang="en-US" dirty="0"/>
          </a:p>
        </p:txBody>
      </p:sp>
    </p:spTree>
    <p:extLst>
      <p:ext uri="{BB962C8B-B14F-4D97-AF65-F5344CB8AC3E}">
        <p14:creationId xmlns:p14="http://schemas.microsoft.com/office/powerpoint/2010/main" val="3767922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1A7EFAF-E353-4BDA-AC7C-92E32F705D01}" type="slidenum">
              <a:rPr lang="en-US" altLang="en-US" smtClean="0"/>
              <a:pPr>
                <a:defRPr/>
              </a:pPr>
              <a:t>‹#›</a:t>
            </a:fld>
            <a:endParaRPr lang="en-US" altLang="en-US" dirty="0"/>
          </a:p>
        </p:txBody>
      </p:sp>
    </p:spTree>
    <p:extLst>
      <p:ext uri="{BB962C8B-B14F-4D97-AF65-F5344CB8AC3E}">
        <p14:creationId xmlns:p14="http://schemas.microsoft.com/office/powerpoint/2010/main" val="1795619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pPr>
              <a:defRPr/>
            </a:pPr>
            <a:endParaRPr lang="en-US" dirty="0"/>
          </a:p>
        </p:txBody>
      </p:sp>
      <p:sp>
        <p:nvSpPr>
          <p:cNvPr id="5" name="Footer Placeholder 4"/>
          <p:cNvSpPr>
            <a:spLocks noGrp="1"/>
          </p:cNvSpPr>
          <p:nvPr>
            <p:ph type="ftr" sz="quarter" idx="11"/>
          </p:nvPr>
        </p:nvSpPr>
        <p:spPr>
          <a:xfrm>
            <a:off x="581193" y="5951812"/>
            <a:ext cx="5922209" cy="365125"/>
          </a:xfrm>
        </p:spPr>
        <p:txBody>
          <a:bodyPr/>
          <a:lstStyle/>
          <a:p>
            <a:pPr>
              <a:defRPr/>
            </a:pPr>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pPr>
              <a:defRPr/>
            </a:pPr>
            <a:fld id="{DB339E39-03F5-45B9-8B63-10930862747B}" type="slidenum">
              <a:rPr lang="en-US" altLang="en-US" smtClean="0"/>
              <a:pPr>
                <a:defRPr/>
              </a:pPr>
              <a:t>‹#›</a:t>
            </a:fld>
            <a:endParaRPr lang="en-US" altLang="en-US" dirty="0"/>
          </a:p>
        </p:txBody>
      </p:sp>
    </p:spTree>
    <p:extLst>
      <p:ext uri="{BB962C8B-B14F-4D97-AF65-F5344CB8AC3E}">
        <p14:creationId xmlns:p14="http://schemas.microsoft.com/office/powerpoint/2010/main" val="3703053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pPr>
              <a:defRPr/>
            </a:pPr>
            <a:fld id="{291D1637-07D3-446C-BF5F-D5B73925BE7D}" type="slidenum">
              <a:rPr lang="en-US" altLang="en-US" smtClean="0"/>
              <a:pPr>
                <a:defRPr/>
              </a:pPr>
              <a:t>‹#›</a:t>
            </a:fld>
            <a:endParaRPr lang="en-US" altLang="en-US" dirty="0"/>
          </a:p>
        </p:txBody>
      </p:sp>
    </p:spTree>
    <p:extLst>
      <p:ext uri="{BB962C8B-B14F-4D97-AF65-F5344CB8AC3E}">
        <p14:creationId xmlns:p14="http://schemas.microsoft.com/office/powerpoint/2010/main" val="1679963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A4561FEA-0E16-405D-B2F9-D1AB3D61F135}" type="slidenum">
              <a:rPr lang="en-US" altLang="en-US" smtClean="0"/>
              <a:pPr>
                <a:defRPr/>
              </a:pPr>
              <a:t>‹#›</a:t>
            </a:fld>
            <a:endParaRPr lang="en-US" altLang="en-US" dirty="0"/>
          </a:p>
        </p:txBody>
      </p:sp>
    </p:spTree>
    <p:extLst>
      <p:ext uri="{BB962C8B-B14F-4D97-AF65-F5344CB8AC3E}">
        <p14:creationId xmlns:p14="http://schemas.microsoft.com/office/powerpoint/2010/main" val="2871690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A878E36-1230-4CEB-A895-2CB632EC8A59}" type="slidenum">
              <a:rPr lang="en-US" altLang="en-US" smtClean="0"/>
              <a:pPr>
                <a:defRPr/>
              </a:pPr>
              <a:t>‹#›</a:t>
            </a:fld>
            <a:endParaRPr lang="en-US" altLang="en-US" dirty="0"/>
          </a:p>
        </p:txBody>
      </p:sp>
    </p:spTree>
    <p:extLst>
      <p:ext uri="{BB962C8B-B14F-4D97-AF65-F5344CB8AC3E}">
        <p14:creationId xmlns:p14="http://schemas.microsoft.com/office/powerpoint/2010/main" val="385605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DD649720-57B7-42BC-854D-5A29E650D34B}" type="slidenum">
              <a:rPr lang="en-US" altLang="en-US" smtClean="0"/>
              <a:pPr>
                <a:defRPr/>
              </a:pPr>
              <a:t>‹#›</a:t>
            </a:fld>
            <a:endParaRPr lang="en-US" altLang="en-US" dirty="0"/>
          </a:p>
        </p:txBody>
      </p:sp>
    </p:spTree>
    <p:extLst>
      <p:ext uri="{BB962C8B-B14F-4D97-AF65-F5344CB8AC3E}">
        <p14:creationId xmlns:p14="http://schemas.microsoft.com/office/powerpoint/2010/main" val="4176559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3367EA53-7B92-472D-A2F1-DCE9E91E3214}" type="slidenum">
              <a:rPr lang="en-US" altLang="en-US" smtClean="0"/>
              <a:pPr>
                <a:defRPr/>
              </a:pPr>
              <a:t>‹#›</a:t>
            </a:fld>
            <a:endParaRPr lang="en-US" altLang="en-US" dirty="0"/>
          </a:p>
        </p:txBody>
      </p:sp>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Title 1"/>
          <p:cNvSpPr>
            <a:spLocks noGrp="1"/>
          </p:cNvSpPr>
          <p:nvPr>
            <p:ph type="title"/>
          </p:nvPr>
        </p:nvSpPr>
        <p:spPr>
          <a:xfrm>
            <a:off x="431921" y="729658"/>
            <a:ext cx="8272212"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230964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92A2B125-5E5E-4362-93C1-5334DF1DBF2A}" type="slidenum">
              <a:rPr lang="en-US" altLang="en-US" smtClean="0"/>
              <a:pPr>
                <a:defRPr/>
              </a:pPr>
              <a:t>‹#›</a:t>
            </a:fld>
            <a:endParaRPr lang="en-US" altLang="en-US" dirty="0"/>
          </a:p>
        </p:txBody>
      </p:sp>
    </p:spTree>
    <p:extLst>
      <p:ext uri="{BB962C8B-B14F-4D97-AF65-F5344CB8AC3E}">
        <p14:creationId xmlns:p14="http://schemas.microsoft.com/office/powerpoint/2010/main" val="3461955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E429CB8B-8182-48BE-9F72-07D1249B034B}" type="slidenum">
              <a:rPr lang="en-US" altLang="en-US" smtClean="0"/>
              <a:pPr>
                <a:defRPr/>
              </a:pPr>
              <a:t>‹#›</a:t>
            </a:fld>
            <a:endParaRPr lang="en-US" altLang="en-US" dirty="0"/>
          </a:p>
        </p:txBody>
      </p:sp>
    </p:spTree>
    <p:extLst>
      <p:ext uri="{BB962C8B-B14F-4D97-AF65-F5344CB8AC3E}">
        <p14:creationId xmlns:p14="http://schemas.microsoft.com/office/powerpoint/2010/main" val="16857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9FB2C8D-4EEA-429B-ABA7-78F02EC52EE5}" type="slidenum">
              <a:rPr lang="en-US" altLang="en-US" smtClean="0"/>
              <a:pPr>
                <a:defRPr/>
              </a:pPr>
              <a:t>‹#›</a:t>
            </a:fld>
            <a:endParaRPr lang="en-US" altLang="en-US" dirty="0"/>
          </a:p>
        </p:txBody>
      </p:sp>
    </p:spTree>
    <p:extLst>
      <p:ext uri="{BB962C8B-B14F-4D97-AF65-F5344CB8AC3E}">
        <p14:creationId xmlns:p14="http://schemas.microsoft.com/office/powerpoint/2010/main" val="835475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pPr>
              <a:defRPr/>
            </a:pPr>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pPr>
              <a:defRPr/>
            </a:pPr>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pPr>
              <a:defRPr/>
            </a:pPr>
            <a:fld id="{50A0E116-6C9E-427D-8D26-13AB70C99627}" type="slidenum">
              <a:rPr lang="en-US" altLang="en-US" smtClean="0"/>
              <a:pPr>
                <a:defRPr/>
              </a:pPr>
              <a:t>‹#›</a:t>
            </a:fld>
            <a:endParaRPr lang="en-US" alt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602902651"/>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SupplierPortal@sco.Idaho.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7657D7D4-2069-44E1-9E34-D8F786100AAD}"/>
              </a:ext>
            </a:extLst>
          </p:cNvPr>
          <p:cNvSpPr>
            <a:spLocks noGrp="1" noChangeArrowheads="1"/>
          </p:cNvSpPr>
          <p:nvPr>
            <p:ph type="subTitle" idx="1"/>
          </p:nvPr>
        </p:nvSpPr>
        <p:spPr>
          <a:xfrm>
            <a:off x="533400" y="3124200"/>
            <a:ext cx="8153400" cy="2971800"/>
          </a:xfrm>
        </p:spPr>
        <p:txBody>
          <a:bodyPr>
            <a:normAutofit/>
          </a:bodyPr>
          <a:lstStyle/>
          <a:p>
            <a:pPr algn="ctr" eaLnBrk="1" hangingPunct="1">
              <a:defRPr/>
            </a:pPr>
            <a:r>
              <a:rPr lang="en-US" altLang="en-US" sz="2000" b="1" dirty="0">
                <a:solidFill>
                  <a:schemeClr val="bg2"/>
                </a:solidFill>
                <a:latin typeface="Calibri" panose="020F0502020204030204" pitchFamily="34" charset="0"/>
              </a:rPr>
              <a:t>												</a:t>
            </a:r>
            <a:r>
              <a:rPr lang="en-US" altLang="en-US" sz="2800" b="1" dirty="0">
                <a:solidFill>
                  <a:schemeClr val="bg1">
                    <a:lumMod val="75000"/>
                  </a:schemeClr>
                </a:solidFill>
                <a:latin typeface="Calibri" panose="020F0502020204030204" pitchFamily="34" charset="0"/>
              </a:rPr>
              <a:t>	</a:t>
            </a:r>
            <a:r>
              <a:rPr lang="en-US" altLang="en-US" sz="2400" b="1" dirty="0">
                <a:solidFill>
                  <a:schemeClr val="bg1">
                    <a:lumMod val="75000"/>
                  </a:schemeClr>
                </a:solidFill>
                <a:latin typeface="Calibri" panose="020F0502020204030204" pitchFamily="34" charset="0"/>
              </a:rPr>
              <a:t>RFP # &lt;EVENT#&gt;</a:t>
            </a:r>
          </a:p>
          <a:p>
            <a:pPr marL="1828800" eaLnBrk="1" hangingPunct="1">
              <a:defRPr/>
            </a:pPr>
            <a:r>
              <a:rPr lang="en-US" altLang="en-US" sz="1800" dirty="0">
                <a:latin typeface="Calibri" panose="020F0502020204030204" pitchFamily="34" charset="0"/>
              </a:rPr>
              <a:t>					</a:t>
            </a:r>
          </a:p>
          <a:p>
            <a:pPr marL="1828800" eaLnBrk="1" hangingPunct="1">
              <a:defRPr/>
            </a:pPr>
            <a:r>
              <a:rPr lang="en-US" altLang="en-US" sz="1800" dirty="0">
                <a:latin typeface="Calibri" panose="020F0502020204030204" pitchFamily="34" charset="0"/>
              </a:rPr>
              <a:t>				</a:t>
            </a:r>
            <a:r>
              <a:rPr lang="en-US" altLang="en-US" sz="2000" dirty="0">
                <a:latin typeface="Calibri" panose="020F0502020204030204" pitchFamily="34" charset="0"/>
              </a:rPr>
              <a:t>	RFP Issued: 			&lt;ISSUE DATE&gt;</a:t>
            </a:r>
            <a:endParaRPr lang="en-US" altLang="en-US" sz="2000" dirty="0">
              <a:highlight>
                <a:srgbClr val="FFFF00"/>
              </a:highlight>
              <a:latin typeface="Calibri" panose="020F0502020204030204" pitchFamily="34" charset="0"/>
            </a:endParaRPr>
          </a:p>
          <a:p>
            <a:pPr marL="1828800">
              <a:defRPr/>
            </a:pPr>
            <a:r>
              <a:rPr lang="en-US" altLang="en-US" sz="2000" dirty="0">
                <a:latin typeface="Calibri" panose="020F0502020204030204" pitchFamily="34" charset="0"/>
              </a:rPr>
              <a:t>					Questions Due: 	&lt;QUESTION DUE DATE&gt;</a:t>
            </a:r>
          </a:p>
          <a:p>
            <a:pPr marL="1828800" eaLnBrk="1" hangingPunct="1">
              <a:defRPr/>
            </a:pPr>
            <a:r>
              <a:rPr lang="en-US" altLang="en-US" sz="2000" dirty="0">
                <a:latin typeface="Calibri" panose="020F0502020204030204" pitchFamily="34" charset="0"/>
              </a:rPr>
              <a:t>					Closing Date: 		&lt;CLOSING DATE&gt;</a:t>
            </a:r>
          </a:p>
          <a:p>
            <a:pPr marL="1828800" eaLnBrk="1" hangingPunct="1">
              <a:defRPr/>
            </a:pPr>
            <a:endParaRPr lang="en-US" altLang="en-US" sz="1800" dirty="0">
              <a:latin typeface="Arial" panose="020B0604020202020204" pitchFamily="34" charset="0"/>
            </a:endParaRPr>
          </a:p>
          <a:p>
            <a:pPr algn="ctr" eaLnBrk="1" hangingPunct="1">
              <a:defRPr/>
            </a:pPr>
            <a:endParaRPr lang="en-US" altLang="en-US" sz="1800" dirty="0">
              <a:solidFill>
                <a:schemeClr val="bg2"/>
              </a:solidFill>
              <a:latin typeface="Arial" panose="020B0604020202020204" pitchFamily="34" charset="0"/>
            </a:endParaRPr>
          </a:p>
        </p:txBody>
      </p:sp>
      <p:sp>
        <p:nvSpPr>
          <p:cNvPr id="7" name="Title 1">
            <a:extLst>
              <a:ext uri="{FF2B5EF4-FFF2-40B4-BE49-F238E27FC236}">
                <a16:creationId xmlns:a16="http://schemas.microsoft.com/office/drawing/2014/main" id="{3EE9D93F-B392-43B9-B51E-597E8D15CC97}"/>
              </a:ext>
            </a:extLst>
          </p:cNvPr>
          <p:cNvSpPr>
            <a:spLocks noGrp="1"/>
          </p:cNvSpPr>
          <p:nvPr>
            <p:ph type="ctrTitle"/>
          </p:nvPr>
        </p:nvSpPr>
        <p:spPr>
          <a:xfrm>
            <a:off x="304800" y="609601"/>
            <a:ext cx="8376256" cy="1752599"/>
          </a:xfrm>
        </p:spPr>
        <p:txBody>
          <a:bodyPr>
            <a:normAutofit/>
          </a:bodyPr>
          <a:lstStyle/>
          <a:p>
            <a:br>
              <a:rPr lang="en-US" altLang="en-US" dirty="0">
                <a:solidFill>
                  <a:schemeClr val="bg2"/>
                </a:solidFill>
                <a:latin typeface="Calibri" panose="020F0502020204030204" pitchFamily="34" charset="0"/>
              </a:rPr>
            </a:br>
            <a:r>
              <a:rPr lang="en-US" altLang="en-US" dirty="0">
                <a:solidFill>
                  <a:schemeClr val="tx1"/>
                </a:solidFill>
              </a:rPr>
              <a:t>State of Idaho</a:t>
            </a:r>
            <a:br>
              <a:rPr lang="en-US" altLang="en-US" dirty="0">
                <a:latin typeface="Calibri" panose="020F0502020204030204" pitchFamily="34" charset="0"/>
                <a:cs typeface="Arial" panose="020B0604020202020204" pitchFamily="34" charset="0"/>
              </a:rPr>
            </a:br>
            <a:r>
              <a:rPr lang="en-US" altLang="en-US" dirty="0">
                <a:latin typeface="Calibri" panose="020F0502020204030204" pitchFamily="34" charset="0"/>
                <a:cs typeface="Arial" panose="020B0604020202020204" pitchFamily="34" charset="0"/>
              </a:rPr>
              <a:t>&lt;EVENT TITLE&gt;</a:t>
            </a:r>
            <a:br>
              <a:rPr lang="en-US" altLang="en-US" dirty="0">
                <a:latin typeface="Calibri" panose="020F0502020204030204" pitchFamily="34" charset="0"/>
                <a:cs typeface="Arial" panose="020B0604020202020204" pitchFamily="34" charset="0"/>
              </a:rPr>
            </a:br>
            <a:endParaRPr lang="en-US" dirty="0"/>
          </a:p>
        </p:txBody>
      </p:sp>
      <p:graphicFrame>
        <p:nvGraphicFramePr>
          <p:cNvPr id="9" name="Table 8">
            <a:extLst>
              <a:ext uri="{FF2B5EF4-FFF2-40B4-BE49-F238E27FC236}">
                <a16:creationId xmlns:a16="http://schemas.microsoft.com/office/drawing/2014/main" id="{F2977C5C-188E-4618-89DD-F20B1FCA771E}"/>
              </a:ext>
            </a:extLst>
          </p:cNvPr>
          <p:cNvGraphicFramePr>
            <a:graphicFrameLocks noGrp="1"/>
          </p:cNvGraphicFramePr>
          <p:nvPr>
            <p:extLst>
              <p:ext uri="{D42A27DB-BD31-4B8C-83A1-F6EECF244321}">
                <p14:modId xmlns:p14="http://schemas.microsoft.com/office/powerpoint/2010/main" val="2524420235"/>
              </p:ext>
            </p:extLst>
          </p:nvPr>
        </p:nvGraphicFramePr>
        <p:xfrm>
          <a:off x="342626" y="2286000"/>
          <a:ext cx="6248400" cy="792480"/>
        </p:xfrm>
        <a:graphic>
          <a:graphicData uri="http://schemas.openxmlformats.org/drawingml/2006/table">
            <a:tbl>
              <a:tblPr firstRow="1" bandRow="1">
                <a:tableStyleId>{5C22544A-7EE6-4342-B048-85BDC9FD1C3A}</a:tableStyleId>
              </a:tblPr>
              <a:tblGrid>
                <a:gridCol w="6248400">
                  <a:extLst>
                    <a:ext uri="{9D8B030D-6E8A-4147-A177-3AD203B41FA5}">
                      <a16:colId xmlns:a16="http://schemas.microsoft.com/office/drawing/2014/main" val="1498900120"/>
                    </a:ext>
                  </a:extLst>
                </a:gridCol>
              </a:tblGrid>
              <a:tr h="233199">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en-US" sz="2000" dirty="0">
                          <a:solidFill>
                            <a:schemeClr val="accent2"/>
                          </a:solidFill>
                          <a:latin typeface="Calibri" panose="020F0502020204030204" pitchFamily="34" charset="0"/>
                          <a:cs typeface="Calibri" panose="020F0502020204030204" pitchFamily="34" charset="0"/>
                        </a:rPr>
                        <a:t>&lt;AGENCY NAME&gt;</a:t>
                      </a:r>
                    </a:p>
                  </a:txBody>
                  <a:tcPr>
                    <a:noFill/>
                  </a:tcPr>
                </a:tc>
                <a:extLst>
                  <a:ext uri="{0D108BD9-81ED-4DB2-BD59-A6C34878D82A}">
                    <a16:rowId xmlns:a16="http://schemas.microsoft.com/office/drawing/2014/main" val="2918682468"/>
                  </a:ext>
                </a:extLst>
              </a:tr>
              <a:tr h="233199">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en-US" sz="2000" dirty="0">
                        <a:solidFill>
                          <a:schemeClr val="accent2"/>
                        </a:solidFill>
                        <a:latin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1241203579"/>
                  </a:ext>
                </a:extLst>
              </a:tr>
            </a:tbl>
          </a:graphicData>
        </a:graphic>
      </p:graphicFrame>
      <p:pic>
        <p:nvPicPr>
          <p:cNvPr id="4" name="Picture 3" descr="A picture containing calendar&#10;&#10;AI-generated content may be incorrect.">
            <a:extLst>
              <a:ext uri="{FF2B5EF4-FFF2-40B4-BE49-F238E27FC236}">
                <a16:creationId xmlns:a16="http://schemas.microsoft.com/office/drawing/2014/main" id="{77B23C83-5874-9E2F-D35D-8547953F76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174" y="3275174"/>
            <a:ext cx="2897026" cy="2897026"/>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F975B01C-86B6-4864-B999-6B4D8207249B}"/>
              </a:ext>
            </a:extLst>
          </p:cNvPr>
          <p:cNvSpPr>
            <a:spLocks noGrp="1" noChangeArrowheads="1"/>
          </p:cNvSpPr>
          <p:nvPr>
            <p:ph idx="1"/>
          </p:nvPr>
        </p:nvSpPr>
        <p:spPr>
          <a:xfrm>
            <a:off x="228600" y="1752600"/>
            <a:ext cx="8272211" cy="3124201"/>
          </a:xfrm>
        </p:spPr>
        <p:txBody>
          <a:bodyPr>
            <a:noAutofit/>
          </a:bodyPr>
          <a:lstStyle/>
          <a:p>
            <a:pPr marL="692150" lvl="2" indent="-346075" algn="just">
              <a:spcBef>
                <a:spcPts val="600"/>
              </a:spcBef>
              <a:defRPr/>
            </a:pPr>
            <a:r>
              <a:rPr lang="en-US" altLang="en-US" sz="1500" b="1" dirty="0">
                <a:solidFill>
                  <a:schemeClr val="tx1"/>
                </a:solidFill>
                <a:latin typeface="Calibri" pitchFamily="34" charset="0"/>
              </a:rPr>
              <a:t>&lt;BUYER NAME&gt;, &lt;TITLE&gt; (RFP Lead) – &lt;FULL AGENCY NAME&gt;</a:t>
            </a:r>
          </a:p>
          <a:p>
            <a:pPr marL="692150" lvl="2" indent="-346075" algn="just">
              <a:spcBef>
                <a:spcPts val="600"/>
              </a:spcBef>
              <a:defRPr/>
            </a:pPr>
            <a:r>
              <a:rPr lang="en-US" altLang="en-US" sz="1500" dirty="0">
                <a:solidFill>
                  <a:schemeClr val="tx1"/>
                </a:solidFill>
                <a:latin typeface="Calibri" pitchFamily="34" charset="0"/>
              </a:rPr>
              <a:t>&lt;AGENCY NAME&gt; Team</a:t>
            </a:r>
          </a:p>
          <a:p>
            <a:pPr marL="692150" lvl="2" indent="-346075" algn="just">
              <a:spcBef>
                <a:spcPts val="600"/>
              </a:spcBef>
              <a:defRPr/>
            </a:pPr>
            <a:r>
              <a:rPr lang="en-US" altLang="en-US" sz="1500" dirty="0">
                <a:solidFill>
                  <a:schemeClr val="tx1"/>
                </a:solidFill>
                <a:latin typeface="Calibri" pitchFamily="34" charset="0"/>
              </a:rPr>
              <a:t>Those calling-in will be asked to introduce themselves and the company they are representing.</a:t>
            </a:r>
          </a:p>
          <a:p>
            <a:pPr marL="346075" lvl="2" indent="0" algn="just">
              <a:spcBef>
                <a:spcPts val="600"/>
              </a:spcBef>
              <a:buNone/>
              <a:defRPr/>
            </a:pPr>
            <a:endParaRPr lang="en-US" altLang="en-US" sz="1400" dirty="0">
              <a:solidFill>
                <a:schemeClr val="tx1"/>
              </a:solidFill>
              <a:latin typeface="Calibri" pitchFamily="34" charset="0"/>
            </a:endParaRPr>
          </a:p>
          <a:p>
            <a:pPr marL="346075" lvl="2" indent="0" algn="just">
              <a:spcBef>
                <a:spcPts val="600"/>
              </a:spcBef>
              <a:buNone/>
              <a:defRPr/>
            </a:pPr>
            <a:endParaRPr lang="en-US" altLang="en-US" sz="1400" dirty="0">
              <a:solidFill>
                <a:schemeClr val="tx1"/>
              </a:solidFill>
              <a:latin typeface="Calibri" pitchFamily="34" charset="0"/>
            </a:endParaRPr>
          </a:p>
          <a:p>
            <a:pPr marL="243000" lvl="1" indent="0" eaLnBrk="1" hangingPunct="1">
              <a:lnSpc>
                <a:spcPct val="90000"/>
              </a:lnSpc>
              <a:buNone/>
              <a:defRPr/>
            </a:pPr>
            <a:endParaRPr lang="en-US" altLang="en-US" sz="1600" dirty="0">
              <a:latin typeface="Calibri" pitchFamily="34" charset="0"/>
            </a:endParaRPr>
          </a:p>
        </p:txBody>
      </p:sp>
      <p:sp>
        <p:nvSpPr>
          <p:cNvPr id="6" name="Title 1">
            <a:extLst>
              <a:ext uri="{FF2B5EF4-FFF2-40B4-BE49-F238E27FC236}">
                <a16:creationId xmlns:a16="http://schemas.microsoft.com/office/drawing/2014/main" id="{DBAD20A4-8BBA-42B5-A17D-1274188323D7}"/>
              </a:ext>
            </a:extLst>
          </p:cNvPr>
          <p:cNvSpPr>
            <a:spLocks noGrp="1"/>
          </p:cNvSpPr>
          <p:nvPr>
            <p:ph type="title"/>
          </p:nvPr>
        </p:nvSpPr>
        <p:spPr>
          <a:xfrm>
            <a:off x="435894" y="762000"/>
            <a:ext cx="8403306" cy="953956"/>
          </a:xfrm>
        </p:spPr>
        <p:txBody>
          <a:bodyPr>
            <a:normAutofit/>
          </a:bodyPr>
          <a:lstStyle/>
          <a:p>
            <a:r>
              <a:rPr lang="en-US" sz="2800" b="1" dirty="0">
                <a:latin typeface="Calibri" panose="020F0502020204030204" pitchFamily="34" charset="0"/>
                <a:cs typeface="Calibri" panose="020F0502020204030204" pitchFamily="34" charset="0"/>
              </a:rPr>
              <a:t>introductions</a:t>
            </a:r>
            <a:endParaRPr lang="en-US" sz="2800" b="1" dirty="0">
              <a:solidFill>
                <a:schemeClr val="bg1">
                  <a:lumMod val="75000"/>
                </a:schemeClr>
              </a:solidFill>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1B6F5-5AE7-4D15-9E9A-F1EBD912E9D5}"/>
              </a:ext>
            </a:extLst>
          </p:cNvPr>
          <p:cNvSpPr>
            <a:spLocks noGrp="1"/>
          </p:cNvSpPr>
          <p:nvPr>
            <p:ph type="title"/>
          </p:nvPr>
        </p:nvSpPr>
        <p:spPr/>
        <p:txBody>
          <a:bodyPr>
            <a:normAutofit/>
          </a:bodyPr>
          <a:lstStyle/>
          <a:p>
            <a:r>
              <a:rPr lang="en-US" sz="2800" b="1" dirty="0">
                <a:latin typeface="Calibri" panose="020F0502020204030204" pitchFamily="34" charset="0"/>
                <a:cs typeface="Calibri" panose="020F0502020204030204" pitchFamily="34" charset="0"/>
              </a:rPr>
              <a:t>Questions &amp; modifications and exceptions</a:t>
            </a:r>
          </a:p>
        </p:txBody>
      </p:sp>
      <p:sp>
        <p:nvSpPr>
          <p:cNvPr id="4" name="TextBox 3">
            <a:extLst>
              <a:ext uri="{FF2B5EF4-FFF2-40B4-BE49-F238E27FC236}">
                <a16:creationId xmlns:a16="http://schemas.microsoft.com/office/drawing/2014/main" id="{DEEED588-E427-423F-86E5-72DC1C8C6C3D}"/>
              </a:ext>
            </a:extLst>
          </p:cNvPr>
          <p:cNvSpPr txBox="1"/>
          <p:nvPr/>
        </p:nvSpPr>
        <p:spPr>
          <a:xfrm>
            <a:off x="0" y="2216527"/>
            <a:ext cx="8663761" cy="4031873"/>
          </a:xfrm>
          <a:prstGeom prst="rect">
            <a:avLst/>
          </a:prstGeom>
          <a:noFill/>
        </p:spPr>
        <p:txBody>
          <a:bodyPr wrap="square">
            <a:spAutoFit/>
          </a:bodyPr>
          <a:lstStyle/>
          <a:p>
            <a:pPr marL="25400" lvl="1" algn="just">
              <a:buClr>
                <a:schemeClr val="accent1">
                  <a:lumMod val="40000"/>
                  <a:lumOff val="60000"/>
                </a:schemeClr>
              </a:buClr>
              <a:buSzPct val="150000"/>
              <a:defRPr/>
            </a:pPr>
            <a:r>
              <a:rPr lang="en-US" altLang="en-US" sz="1600" dirty="0">
                <a:latin typeface="Calibri" pitchFamily="34" charset="0"/>
              </a:rPr>
              <a:t>	</a:t>
            </a:r>
            <a:r>
              <a:rPr lang="en-US" altLang="en-US" sz="1500" dirty="0">
                <a:latin typeface="Calibri" pitchFamily="34" charset="0"/>
              </a:rPr>
              <a:t>Interested Vendors will have an opportunity to submit Questions, including any Modifications and 	Exceptions through the following methods:</a:t>
            </a:r>
          </a:p>
          <a:p>
            <a:pPr marL="25400" lvl="1" algn="just">
              <a:spcBef>
                <a:spcPts val="0"/>
              </a:spcBef>
              <a:buClr>
                <a:schemeClr val="accent1">
                  <a:lumMod val="40000"/>
                  <a:lumOff val="60000"/>
                </a:schemeClr>
              </a:buClr>
              <a:buSzPct val="150000"/>
              <a:defRPr/>
            </a:pPr>
            <a:endParaRPr lang="en-US" altLang="en-US" sz="1500" b="1" dirty="0">
              <a:latin typeface="Calibri" pitchFamily="34" charset="0"/>
            </a:endParaRPr>
          </a:p>
          <a:p>
            <a:pPr marL="25400" lvl="1" algn="just">
              <a:spcBef>
                <a:spcPts val="0"/>
              </a:spcBef>
              <a:buClr>
                <a:schemeClr val="accent1">
                  <a:lumMod val="40000"/>
                  <a:lumOff val="60000"/>
                </a:schemeClr>
              </a:buClr>
              <a:buSzPct val="150000"/>
              <a:defRPr/>
            </a:pPr>
            <a:r>
              <a:rPr lang="en-US" altLang="en-US" sz="1500" b="1" dirty="0">
                <a:solidFill>
                  <a:schemeClr val="tx1"/>
                </a:solidFill>
                <a:latin typeface="Calibri" pitchFamily="34" charset="0"/>
              </a:rPr>
              <a:t>	Questions (Section 1.6) </a:t>
            </a:r>
          </a:p>
          <a:p>
            <a:pPr marL="25400" lvl="1" algn="just">
              <a:spcBef>
                <a:spcPts val="0"/>
              </a:spcBef>
              <a:buClr>
                <a:schemeClr val="accent1">
                  <a:lumMod val="40000"/>
                  <a:lumOff val="60000"/>
                </a:schemeClr>
              </a:buClr>
              <a:buSzPct val="175000"/>
              <a:tabLst>
                <a:tab pos="342900" algn="l"/>
              </a:tabLst>
              <a:defRPr/>
            </a:pPr>
            <a:r>
              <a:rPr lang="en-US" altLang="en-US" sz="1500" b="1" dirty="0">
                <a:latin typeface="Calibri" pitchFamily="34" charset="0"/>
              </a:rPr>
              <a:t>		</a:t>
            </a:r>
            <a:r>
              <a:rPr lang="en-US" altLang="en-US" sz="1500" dirty="0">
                <a:solidFill>
                  <a:schemeClr val="tx1"/>
                </a:solidFill>
                <a:latin typeface="Calibri" pitchFamily="34" charset="0"/>
              </a:rPr>
              <a:t>Written questions must be submitted via email to the </a:t>
            </a:r>
            <a:r>
              <a:rPr lang="en-US" altLang="en-US" sz="1500" dirty="0">
                <a:latin typeface="Calibri" pitchFamily="34" charset="0"/>
              </a:rPr>
              <a:t>RFP</a:t>
            </a:r>
            <a:r>
              <a:rPr lang="en-US" altLang="en-US" sz="1500" dirty="0">
                <a:solidFill>
                  <a:schemeClr val="tx1"/>
                </a:solidFill>
                <a:latin typeface="Calibri" pitchFamily="34" charset="0"/>
              </a:rPr>
              <a:t> Lead using </a:t>
            </a:r>
            <a:r>
              <a:rPr lang="en-US" altLang="en-US" sz="1500" b="1" dirty="0">
                <a:solidFill>
                  <a:schemeClr val="tx1"/>
                </a:solidFill>
                <a:latin typeface="Calibri" pitchFamily="34" charset="0"/>
              </a:rPr>
              <a:t>Exhibit 4 – Questions </a:t>
            </a:r>
            <a:r>
              <a:rPr lang="en-US" altLang="en-US" sz="1500" dirty="0">
                <a:solidFill>
                  <a:schemeClr val="tx1"/>
                </a:solidFill>
                <a:latin typeface="Calibri" pitchFamily="34" charset="0"/>
              </a:rPr>
              <a:t>(included in</a:t>
            </a:r>
            <a:r>
              <a:rPr lang="en-US" altLang="en-US" sz="1500" dirty="0">
                <a:latin typeface="Calibri" pitchFamily="34" charset="0"/>
              </a:rPr>
              <a:t> 		the Administration Document).</a:t>
            </a:r>
            <a:endParaRPr lang="en-US" altLang="en-US" sz="1500" dirty="0">
              <a:solidFill>
                <a:schemeClr val="tx1"/>
              </a:solidFill>
              <a:latin typeface="Calibri" pitchFamily="34" charset="0"/>
            </a:endParaRPr>
          </a:p>
          <a:p>
            <a:pPr marL="914400" lvl="1" indent="-346075" algn="just">
              <a:buFont typeface="Arial" panose="020B0604020202020204" pitchFamily="34" charset="0"/>
              <a:buChar char="•"/>
              <a:defRPr/>
            </a:pPr>
            <a:r>
              <a:rPr lang="en-US" altLang="en-US" sz="1500" dirty="0">
                <a:solidFill>
                  <a:schemeClr val="tx1"/>
                </a:solidFill>
                <a:latin typeface="Calibri" pitchFamily="34" charset="0"/>
              </a:rPr>
              <a:t>Questions answered today are not official until the question is submitted in writing by the Vendor and the answer is posted in IPRO.</a:t>
            </a:r>
          </a:p>
          <a:p>
            <a:pPr lvl="2" indent="-346075" algn="just">
              <a:spcBef>
                <a:spcPts val="0"/>
              </a:spcBef>
              <a:buFont typeface="Arial" panose="020B0604020202020204" pitchFamily="34" charset="0"/>
              <a:buChar char="•"/>
              <a:defRPr/>
            </a:pPr>
            <a:r>
              <a:rPr lang="en-US" altLang="en-US" sz="1500" dirty="0">
                <a:solidFill>
                  <a:schemeClr val="tx1"/>
                </a:solidFill>
                <a:latin typeface="Calibri" pitchFamily="34" charset="0"/>
              </a:rPr>
              <a:t>If you have a question, please state your name and the company you represent, and ask your question.</a:t>
            </a:r>
          </a:p>
          <a:p>
            <a:pPr marL="692150" lvl="2" indent="-346075" algn="just">
              <a:spcBef>
                <a:spcPts val="0"/>
              </a:spcBef>
              <a:defRPr/>
            </a:pPr>
            <a:endParaRPr lang="en-US" altLang="en-US" sz="1500" dirty="0">
              <a:solidFill>
                <a:schemeClr val="tx1"/>
              </a:solidFill>
              <a:latin typeface="Calibri" pitchFamily="34" charset="0"/>
            </a:endParaRPr>
          </a:p>
          <a:p>
            <a:pPr marL="457200" lvl="2" algn="just">
              <a:spcBef>
                <a:spcPts val="0"/>
              </a:spcBef>
              <a:buClr>
                <a:schemeClr val="accent1">
                  <a:lumMod val="40000"/>
                  <a:lumOff val="60000"/>
                </a:schemeClr>
              </a:buClr>
              <a:buSzPct val="100000"/>
              <a:defRPr/>
            </a:pPr>
            <a:r>
              <a:rPr lang="en-US" sz="1500" b="1" dirty="0">
                <a:effectLst/>
                <a:latin typeface="Calibri" panose="020F0502020204030204" pitchFamily="34" charset="0"/>
                <a:ea typeface="Calibri" panose="020F0502020204030204" pitchFamily="34" charset="0"/>
                <a:cs typeface="Calibri" panose="020F0502020204030204" pitchFamily="34" charset="0"/>
              </a:rPr>
              <a:t>Modifications and Exceptions to Requirements, Terms, and Conditions (Section 1.7)</a:t>
            </a:r>
            <a:endParaRPr lang="en-US" sz="1500" b="1" dirty="0">
              <a:latin typeface="Calibri" panose="020F0502020204030204" pitchFamily="34" charset="0"/>
              <a:ea typeface="Calibri" panose="020F0502020204030204" pitchFamily="34" charset="0"/>
              <a:cs typeface="Times New Roman" panose="02020603050405020304" pitchFamily="18" charset="0"/>
            </a:endParaRPr>
          </a:p>
          <a:p>
            <a:pPr marL="457200" lvl="2" algn="just">
              <a:spcBef>
                <a:spcPts val="0"/>
              </a:spcBef>
              <a:buClr>
                <a:schemeClr val="accent1">
                  <a:lumMod val="40000"/>
                  <a:lumOff val="60000"/>
                </a:schemeClr>
              </a:buClr>
              <a:buSzPct val="100000"/>
              <a:defRPr/>
            </a:pPr>
            <a:r>
              <a:rPr lang="en-US" sz="1500" dirty="0">
                <a:effectLst/>
                <a:latin typeface="Calibri" panose="020F0502020204030204" pitchFamily="34" charset="0"/>
                <a:ea typeface="Calibri" panose="020F0502020204030204" pitchFamily="34" charset="0"/>
                <a:cs typeface="Times New Roman" panose="02020603050405020304" pitchFamily="18" charset="0"/>
              </a:rPr>
              <a:t>Any request to modify the contract terms found in the Questions section of IPRO or any requirements in this </a:t>
            </a:r>
            <a:r>
              <a:rPr lang="en-US" sz="1500" dirty="0">
                <a:latin typeface="Calibri" panose="020F0502020204030204" pitchFamily="34" charset="0"/>
                <a:ea typeface="Calibri" panose="020F0502020204030204" pitchFamily="34" charset="0"/>
                <a:cs typeface="Times New Roman" panose="02020603050405020304" pitchFamily="18" charset="0"/>
              </a:rPr>
              <a:t>RFP</a:t>
            </a:r>
            <a:r>
              <a:rPr lang="en-US" sz="1500" dirty="0">
                <a:effectLst/>
                <a:latin typeface="Calibri" panose="020F0502020204030204" pitchFamily="34" charset="0"/>
                <a:ea typeface="Calibri" panose="020F0502020204030204" pitchFamily="34" charset="0"/>
                <a:cs typeface="Times New Roman" panose="02020603050405020304" pitchFamily="18" charset="0"/>
              </a:rPr>
              <a:t> must be submitted via email to the RFP Lead using</a:t>
            </a:r>
            <a:r>
              <a:rPr lang="en-US" sz="1500" b="1" dirty="0">
                <a:effectLst/>
                <a:latin typeface="Calibri" panose="020F0502020204030204" pitchFamily="34" charset="0"/>
                <a:ea typeface="Calibri" panose="020F0502020204030204" pitchFamily="34" charset="0"/>
                <a:cs typeface="Times New Roman" panose="02020603050405020304" pitchFamily="18" charset="0"/>
              </a:rPr>
              <a:t> Exhibit 5 – Contract Modifications and Exceptions</a:t>
            </a:r>
            <a:r>
              <a:rPr lang="en-US" sz="1500" dirty="0">
                <a:effectLst/>
                <a:latin typeface="Calibri" panose="020F0502020204030204" pitchFamily="34" charset="0"/>
                <a:ea typeface="Calibri" panose="020F0502020204030204" pitchFamily="34" charset="0"/>
                <a:cs typeface="Times New Roman" panose="02020603050405020304" pitchFamily="18" charset="0"/>
              </a:rPr>
              <a:t> (included in the Administrati</a:t>
            </a:r>
            <a:r>
              <a:rPr lang="en-US" sz="1500" dirty="0">
                <a:latin typeface="Calibri" panose="020F0502020204030204" pitchFamily="34" charset="0"/>
                <a:ea typeface="Calibri" panose="020F0502020204030204" pitchFamily="34" charset="0"/>
                <a:cs typeface="Times New Roman" panose="02020603050405020304" pitchFamily="18" charset="0"/>
              </a:rPr>
              <a:t>on </a:t>
            </a:r>
            <a:r>
              <a:rPr lang="en-US" sz="1500" dirty="0">
                <a:effectLst/>
                <a:latin typeface="Calibri" panose="020F0502020204030204" pitchFamily="34" charset="0"/>
                <a:ea typeface="Calibri" panose="020F0502020204030204" pitchFamily="34" charset="0"/>
                <a:cs typeface="Times New Roman" panose="02020603050405020304" pitchFamily="18" charset="0"/>
              </a:rPr>
              <a:t>Document) by the deadline for submitting questions.  </a:t>
            </a:r>
          </a:p>
          <a:p>
            <a:pPr marL="914400" lvl="4" indent="-342900" algn="just">
              <a:buSzPct val="100000"/>
              <a:buFont typeface="Arial" panose="020B0604020202020204" pitchFamily="34" charset="0"/>
              <a:buChar char="•"/>
              <a:defRPr/>
            </a:pPr>
            <a:r>
              <a:rPr lang="en-US" sz="1500" dirty="0">
                <a:effectLst/>
                <a:latin typeface="Calibri" panose="020F0502020204030204" pitchFamily="34" charset="0"/>
                <a:ea typeface="Calibri" panose="020F0502020204030204" pitchFamily="34" charset="0"/>
                <a:cs typeface="Times New Roman" panose="02020603050405020304" pitchFamily="18" charset="0"/>
              </a:rPr>
              <a:t>Proposals which are conditioned on the State accepting terms and conditions not found in the </a:t>
            </a:r>
            <a:r>
              <a:rPr lang="en-US" sz="1500" dirty="0">
                <a:latin typeface="Calibri" panose="020F0502020204030204" pitchFamily="34" charset="0"/>
                <a:ea typeface="Calibri" panose="020F0502020204030204" pitchFamily="34" charset="0"/>
                <a:cs typeface="Times New Roman" panose="02020603050405020304" pitchFamily="18" charset="0"/>
              </a:rPr>
              <a:t>RFP</a:t>
            </a:r>
            <a:r>
              <a:rPr lang="en-US" sz="1500" dirty="0">
                <a:effectLst/>
                <a:latin typeface="Calibri" panose="020F0502020204030204" pitchFamily="34" charset="0"/>
                <a:ea typeface="Calibri" panose="020F0502020204030204" pitchFamily="34" charset="0"/>
                <a:cs typeface="Times New Roman" panose="02020603050405020304" pitchFamily="18" charset="0"/>
              </a:rPr>
              <a:t> may be found non-responsive and no further consideration will be given to the Proposal.</a:t>
            </a:r>
            <a:endParaRPr lang="en-US" altLang="en-US" sz="1500" dirty="0">
              <a:solidFill>
                <a:schemeClr val="tx1"/>
              </a:solidFill>
              <a:latin typeface="Calibri" pitchFamily="34" charset="0"/>
            </a:endParaRPr>
          </a:p>
        </p:txBody>
      </p:sp>
    </p:spTree>
    <p:extLst>
      <p:ext uri="{BB962C8B-B14F-4D97-AF65-F5344CB8AC3E}">
        <p14:creationId xmlns:p14="http://schemas.microsoft.com/office/powerpoint/2010/main" val="47576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56A79-D2E4-48CF-A696-56D5F57DFE60}"/>
              </a:ext>
            </a:extLst>
          </p:cNvPr>
          <p:cNvSpPr>
            <a:spLocks noGrp="1"/>
          </p:cNvSpPr>
          <p:nvPr>
            <p:ph type="title"/>
          </p:nvPr>
        </p:nvSpPr>
        <p:spPr/>
        <p:txBody>
          <a:bodyPr>
            <a:normAutofit/>
          </a:bodyPr>
          <a:lstStyle/>
          <a:p>
            <a:r>
              <a:rPr lang="en-US" sz="2800" b="1" dirty="0">
                <a:latin typeface="Calibri" panose="020F0502020204030204" pitchFamily="34" charset="0"/>
                <a:cs typeface="Calibri" panose="020F0502020204030204" pitchFamily="34" charset="0"/>
              </a:rPr>
              <a:t>Mandatory submittal items</a:t>
            </a:r>
          </a:p>
        </p:txBody>
      </p:sp>
      <p:sp>
        <p:nvSpPr>
          <p:cNvPr id="3" name="Content Placeholder 2">
            <a:extLst>
              <a:ext uri="{FF2B5EF4-FFF2-40B4-BE49-F238E27FC236}">
                <a16:creationId xmlns:a16="http://schemas.microsoft.com/office/drawing/2014/main" id="{E7D2C9C2-404E-4A86-B960-FB0D4861E4D3}"/>
              </a:ext>
            </a:extLst>
          </p:cNvPr>
          <p:cNvSpPr>
            <a:spLocks noGrp="1"/>
          </p:cNvSpPr>
          <p:nvPr>
            <p:ph idx="1"/>
          </p:nvPr>
        </p:nvSpPr>
        <p:spPr>
          <a:xfrm>
            <a:off x="410494" y="1752600"/>
            <a:ext cx="8272211" cy="3810000"/>
          </a:xfrm>
        </p:spPr>
        <p:txBody>
          <a:bodyPr>
            <a:normAutofit/>
          </a:bodyPr>
          <a:lstStyle/>
          <a:p>
            <a:pPr marL="25400" lvl="1" indent="0" algn="just">
              <a:spcBef>
                <a:spcPts val="0"/>
              </a:spcBef>
              <a:buNone/>
              <a:defRPr/>
            </a:pPr>
            <a:endParaRPr lang="en-US" altLang="en-US" sz="1500" b="1" dirty="0">
              <a:solidFill>
                <a:schemeClr val="tx1"/>
              </a:solidFill>
              <a:latin typeface="Calibri" panose="020F0502020204030204" pitchFamily="34" charset="0"/>
              <a:cs typeface="Calibri" panose="020F0502020204030204" pitchFamily="34" charset="0"/>
            </a:endParaRPr>
          </a:p>
          <a:p>
            <a:pPr marL="25400" lvl="1" indent="0" algn="just">
              <a:spcBef>
                <a:spcPts val="0"/>
              </a:spcBef>
              <a:spcAft>
                <a:spcPts val="0"/>
              </a:spcAft>
              <a:buNone/>
              <a:defRPr/>
            </a:pPr>
            <a:r>
              <a:rPr lang="en-US" altLang="en-US" sz="1500" b="1" dirty="0">
                <a:solidFill>
                  <a:schemeClr val="tx1"/>
                </a:solidFill>
                <a:latin typeface="Calibri" panose="020F0502020204030204" pitchFamily="34" charset="0"/>
                <a:cs typeface="Calibri" panose="020F0502020204030204" pitchFamily="34" charset="0"/>
              </a:rPr>
              <a:t>Prerequisite Questions sections in IPRO</a:t>
            </a:r>
          </a:p>
          <a:p>
            <a:pPr marL="25400" lvl="1" indent="0" algn="just">
              <a:spcBef>
                <a:spcPts val="0"/>
              </a:spcBef>
              <a:spcAft>
                <a:spcPts val="0"/>
              </a:spcAft>
              <a:buNone/>
              <a:defRPr/>
            </a:pPr>
            <a:endParaRPr lang="en-US" altLang="en-US" sz="1500" dirty="0">
              <a:solidFill>
                <a:schemeClr val="tx1"/>
              </a:solidFill>
              <a:latin typeface="Calibri" panose="020F0502020204030204" pitchFamily="34" charset="0"/>
              <a:cs typeface="Calibri" panose="020F0502020204030204" pitchFamily="34" charset="0"/>
            </a:endParaRPr>
          </a:p>
          <a:p>
            <a:pPr marL="571500" lvl="1" indent="-342900" algn="just" defTabSz="381000">
              <a:spcBef>
                <a:spcPts val="0"/>
              </a:spcBef>
              <a:spcAft>
                <a:spcPts val="0"/>
              </a:spcAft>
              <a:buSzPct val="105000"/>
              <a:buFont typeface="Wingdings" panose="05000000000000000000" pitchFamily="2" charset="2"/>
              <a:buChar char="§"/>
              <a:defRPr/>
            </a:pPr>
            <a:r>
              <a:rPr lang="en-US" altLang="en-US" sz="1500" dirty="0">
                <a:solidFill>
                  <a:schemeClr val="tx1"/>
                </a:solidFill>
                <a:latin typeface="Calibri" panose="020F0502020204030204" pitchFamily="34" charset="0"/>
                <a:cs typeface="Calibri" panose="020F0502020204030204" pitchFamily="34" charset="0"/>
              </a:rPr>
              <a:t>All Questions must be acknowledged and completed in IPRO</a:t>
            </a:r>
          </a:p>
          <a:p>
            <a:pPr marL="228600" lvl="1" indent="0" algn="just" defTabSz="381000">
              <a:spcBef>
                <a:spcPts val="0"/>
              </a:spcBef>
              <a:spcAft>
                <a:spcPts val="0"/>
              </a:spcAft>
              <a:buSzPct val="105000"/>
              <a:buNone/>
              <a:defRPr/>
            </a:pPr>
            <a:endParaRPr lang="en-US" altLang="en-US" sz="1500" dirty="0">
              <a:solidFill>
                <a:schemeClr val="tx1"/>
              </a:solidFill>
              <a:latin typeface="Calibri" panose="020F0502020204030204" pitchFamily="34" charset="0"/>
              <a:cs typeface="Calibri" panose="020F0502020204030204" pitchFamily="34" charset="0"/>
            </a:endParaRPr>
          </a:p>
          <a:p>
            <a:pPr marL="228600" lvl="1" indent="0" algn="just" defTabSz="381000">
              <a:spcBef>
                <a:spcPts val="0"/>
              </a:spcBef>
              <a:spcAft>
                <a:spcPts val="0"/>
              </a:spcAft>
              <a:buSzPct val="105000"/>
              <a:buNone/>
              <a:defRPr/>
            </a:pPr>
            <a:endParaRPr lang="en-US" altLang="en-US" sz="1500" dirty="0">
              <a:solidFill>
                <a:schemeClr val="tx1"/>
              </a:solidFill>
              <a:latin typeface="Calibri" panose="020F0502020204030204" pitchFamily="34" charset="0"/>
              <a:cs typeface="Calibri" panose="020F0502020204030204" pitchFamily="34" charset="0"/>
            </a:endParaRPr>
          </a:p>
          <a:p>
            <a:pPr marL="0" lvl="1" indent="0" algn="just" defTabSz="381000">
              <a:spcBef>
                <a:spcPts val="0"/>
              </a:spcBef>
              <a:spcAft>
                <a:spcPts val="0"/>
              </a:spcAft>
              <a:buSzPct val="105000"/>
              <a:buNone/>
              <a:defRPr/>
            </a:pPr>
            <a:r>
              <a:rPr lang="en-US" altLang="en-US" sz="1500" b="1" dirty="0">
                <a:solidFill>
                  <a:schemeClr val="tx1"/>
                </a:solidFill>
                <a:latin typeface="Calibri" panose="020F0502020204030204" pitchFamily="34" charset="0"/>
                <a:cs typeface="Calibri" panose="020F0502020204030204" pitchFamily="34" charset="0"/>
              </a:rPr>
              <a:t>Responses to Upload to IPRO</a:t>
            </a:r>
          </a:p>
          <a:p>
            <a:pPr marL="809625" lvl="3" indent="0" algn="just" defTabSz="381000">
              <a:spcBef>
                <a:spcPts val="0"/>
              </a:spcBef>
              <a:spcAft>
                <a:spcPts val="0"/>
              </a:spcAft>
              <a:buSzPct val="100000"/>
              <a:buNone/>
              <a:defRPr/>
            </a:pPr>
            <a:r>
              <a:rPr lang="en-US" altLang="en-US" sz="1500" dirty="0">
                <a:solidFill>
                  <a:schemeClr val="tx1"/>
                </a:solidFill>
                <a:latin typeface="Calibri" panose="020F0502020204030204" pitchFamily="34" charset="0"/>
                <a:cs typeface="Calibri" panose="020F0502020204030204" pitchFamily="34" charset="0"/>
              </a:rPr>
              <a:t>	</a:t>
            </a:r>
          </a:p>
          <a:p>
            <a:pPr marL="571500" indent="-342900" algn="just" defTabSz="381000">
              <a:spcBef>
                <a:spcPts val="600"/>
              </a:spcBef>
              <a:spcAft>
                <a:spcPts val="0"/>
              </a:spcAft>
              <a:defRPr/>
            </a:pPr>
            <a:r>
              <a:rPr lang="en-US" altLang="en-US" sz="1500" dirty="0">
                <a:solidFill>
                  <a:schemeClr val="tx1"/>
                </a:solidFill>
                <a:latin typeface="Calibri" panose="020F0502020204030204" pitchFamily="34" charset="0"/>
                <a:cs typeface="Calibri" panose="020F0502020204030204" pitchFamily="34" charset="0"/>
              </a:rPr>
              <a:t>Submittal Form A – Background, Declarations, and Certifications</a:t>
            </a:r>
          </a:p>
          <a:p>
            <a:pPr marL="571500" indent="-342900" algn="just" defTabSz="381000">
              <a:spcBef>
                <a:spcPts val="600"/>
              </a:spcBef>
              <a:spcAft>
                <a:spcPts val="0"/>
              </a:spcAft>
              <a:defRPr/>
            </a:pPr>
            <a:r>
              <a:rPr lang="en-US" altLang="en-US" sz="1500" dirty="0">
                <a:solidFill>
                  <a:schemeClr val="tx1"/>
                </a:solidFill>
                <a:latin typeface="Calibri" panose="020F0502020204030204" pitchFamily="34" charset="0"/>
                <a:cs typeface="Calibri" panose="020F0502020204030204" pitchFamily="34" charset="0"/>
              </a:rPr>
              <a:t>Submittal Form B – Technical Proposal (all three (3) parts)</a:t>
            </a:r>
          </a:p>
          <a:p>
            <a:pPr marL="571500" indent="-342900" algn="just" defTabSz="381000">
              <a:spcBef>
                <a:spcPts val="600"/>
              </a:spcBef>
              <a:spcAft>
                <a:spcPts val="0"/>
              </a:spcAft>
              <a:defRPr/>
            </a:pPr>
            <a:r>
              <a:rPr lang="en-US" altLang="en-US" sz="1500" dirty="0">
                <a:solidFill>
                  <a:schemeClr val="tx1"/>
                </a:solidFill>
                <a:latin typeface="Calibri" panose="020F0502020204030204" pitchFamily="34" charset="0"/>
                <a:cs typeface="Calibri" panose="020F0502020204030204" pitchFamily="34" charset="0"/>
              </a:rPr>
              <a:t>Submittal Form C – Cost Proposal</a:t>
            </a:r>
          </a:p>
          <a:p>
            <a:pPr marL="571500" indent="-342900" algn="just" defTabSz="381000">
              <a:spcBef>
                <a:spcPts val="600"/>
              </a:spcBef>
              <a:spcAft>
                <a:spcPts val="0"/>
              </a:spcAft>
              <a:defRPr/>
            </a:pPr>
            <a:r>
              <a:rPr lang="en-US" altLang="en-US" sz="1500" dirty="0">
                <a:solidFill>
                  <a:schemeClr val="tx1"/>
                </a:solidFill>
                <a:latin typeface="Calibri" panose="020F0502020204030204" pitchFamily="34" charset="0"/>
                <a:cs typeface="Calibri" panose="020F0502020204030204" pitchFamily="34" charset="0"/>
              </a:rPr>
              <a:t>&lt;Any additional Submittal Forms or required materials as needed)</a:t>
            </a:r>
          </a:p>
          <a:p>
            <a:pPr marL="228600" indent="0" algn="just" defTabSz="381000">
              <a:spcBef>
                <a:spcPts val="0"/>
              </a:spcBef>
              <a:spcAft>
                <a:spcPts val="0"/>
              </a:spcAft>
              <a:buNone/>
              <a:defRPr/>
            </a:pPr>
            <a:endParaRPr lang="en-US" altLang="en-US" sz="1600" i="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7181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F975B01C-86B6-4864-B999-6B4D8207249B}"/>
              </a:ext>
            </a:extLst>
          </p:cNvPr>
          <p:cNvSpPr>
            <a:spLocks noGrp="1" noChangeArrowheads="1"/>
          </p:cNvSpPr>
          <p:nvPr>
            <p:ph idx="1"/>
          </p:nvPr>
        </p:nvSpPr>
        <p:spPr>
          <a:xfrm>
            <a:off x="354945" y="1905000"/>
            <a:ext cx="8434110" cy="4191000"/>
          </a:xfrm>
        </p:spPr>
        <p:txBody>
          <a:bodyPr>
            <a:noAutofit/>
          </a:bodyPr>
          <a:lstStyle/>
          <a:p>
            <a:pPr marL="0" indent="0">
              <a:buNone/>
            </a:pPr>
            <a:endParaRPr lang="fr-FR" sz="1600" b="1" dirty="0">
              <a:latin typeface="Calibri" panose="020F0502020204030204" pitchFamily="34" charset="0"/>
              <a:cs typeface="Calibri" panose="020F0502020204030204" pitchFamily="34" charset="0"/>
            </a:endParaRPr>
          </a:p>
          <a:p>
            <a:pPr algn="just">
              <a:spcBef>
                <a:spcPts val="0"/>
              </a:spcBef>
              <a:spcAft>
                <a:spcPts val="0"/>
              </a:spcAft>
            </a:pP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Proposals must be submitted electronically via IPRO Powered by Luma; DOP will not accept manual submissions for this solicitation (see </a:t>
            </a:r>
            <a:r>
              <a:rPr lang="en-US" sz="15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Section 2.6</a:t>
            </a: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for detailed instructions).  Except as otherwise addressed in this solicitation, all submission materials must be submitted at the same time.  If multiple submissions are received, only the latest timely submission will be considered</a:t>
            </a: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0" indent="0" algn="just">
              <a:spcBef>
                <a:spcPts val="0"/>
              </a:spcBef>
              <a:spcAft>
                <a:spcPts val="0"/>
              </a:spcAft>
              <a:buNone/>
            </a:pPr>
            <a:endPar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0"/>
              </a:spcBef>
              <a:spcAft>
                <a:spcPts val="0"/>
              </a:spcAft>
            </a:pP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Alternate proposals are not allowed.</a:t>
            </a:r>
          </a:p>
          <a:p>
            <a:pPr marL="0" indent="0" algn="just">
              <a:spcBef>
                <a:spcPts val="0"/>
              </a:spcBef>
              <a:spcAft>
                <a:spcPts val="0"/>
              </a:spcAft>
              <a:buNone/>
            </a:pPr>
            <a:endPar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0"/>
              </a:spcBef>
              <a:spcAft>
                <a:spcPts val="0"/>
              </a:spcAft>
            </a:pP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All </a:t>
            </a: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Submittal Forms </a:t>
            </a: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must </a:t>
            </a: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comply with </a:t>
            </a: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File Format and File Name conventions specified in Section 2.6; the only exception is for financials, brochures, or other information only available in an alternate format.</a:t>
            </a:r>
          </a:p>
          <a:p>
            <a:pPr algn="just">
              <a:spcBef>
                <a:spcPts val="0"/>
              </a:spcBef>
              <a:spcAft>
                <a:spcPts val="0"/>
              </a:spcAft>
            </a:pPr>
            <a:endPar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0"/>
              </a:spcBef>
              <a:spcAft>
                <a:spcPts val="0"/>
              </a:spcAft>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If your Proposal contains trade secrets, submit an additional redacted version of the Proposal (see </a:t>
            </a:r>
            <a:r>
              <a:rPr lang="en-US" sz="1500" b="1" dirty="0">
                <a:solidFill>
                  <a:schemeClr val="tx1"/>
                </a:solidFill>
                <a:latin typeface="Calibri" panose="020F0502020204030204" pitchFamily="34" charset="0"/>
                <a:ea typeface="Calibri" panose="020F0502020204030204" pitchFamily="34" charset="0"/>
                <a:cs typeface="Calibri" panose="020F0502020204030204" pitchFamily="34" charset="0"/>
              </a:rPr>
              <a:t>Section 2.7 </a:t>
            </a: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for detailed instructions).</a:t>
            </a:r>
          </a:p>
          <a:p>
            <a:pPr marL="0" indent="0" algn="just">
              <a:spcBef>
                <a:spcPts val="0"/>
              </a:spcBef>
              <a:spcAft>
                <a:spcPts val="0"/>
              </a:spcAft>
              <a:buNone/>
            </a:pPr>
            <a:endPar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spcBef>
                <a:spcPts val="0"/>
              </a:spcBef>
              <a:spcAft>
                <a:spcPts val="0"/>
              </a:spcAft>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Proposals</a:t>
            </a: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must be submitted by the date and time specified in IPRO.  Please allow for extra time to submit </a:t>
            </a:r>
            <a:r>
              <a:rPr lang="en-US" sz="1500">
                <a:solidFill>
                  <a:schemeClr val="tx1"/>
                </a:solidFill>
                <a:effectLst/>
                <a:latin typeface="Calibri" panose="020F0502020204030204" pitchFamily="34" charset="0"/>
                <a:ea typeface="Calibri" panose="020F0502020204030204" pitchFamily="34" charset="0"/>
                <a:cs typeface="Calibri" panose="020F0502020204030204" pitchFamily="34" charset="0"/>
              </a:rPr>
              <a:t>the Proposal.  </a:t>
            </a:r>
            <a:r>
              <a:rPr lang="en-US" sz="15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State is not responsible for technical issues or glitches that result in missing the submission deadline.  </a:t>
            </a:r>
          </a:p>
        </p:txBody>
      </p:sp>
      <p:sp>
        <p:nvSpPr>
          <p:cNvPr id="6" name="Title 1">
            <a:extLst>
              <a:ext uri="{FF2B5EF4-FFF2-40B4-BE49-F238E27FC236}">
                <a16:creationId xmlns:a16="http://schemas.microsoft.com/office/drawing/2014/main" id="{DBAD20A4-8BBA-42B5-A17D-1274188323D7}"/>
              </a:ext>
            </a:extLst>
          </p:cNvPr>
          <p:cNvSpPr>
            <a:spLocks noGrp="1"/>
          </p:cNvSpPr>
          <p:nvPr>
            <p:ph type="title"/>
          </p:nvPr>
        </p:nvSpPr>
        <p:spPr>
          <a:xfrm>
            <a:off x="459984" y="762000"/>
            <a:ext cx="8403306" cy="953956"/>
          </a:xfrm>
        </p:spPr>
        <p:txBody>
          <a:bodyPr>
            <a:normAutofit/>
          </a:bodyPr>
          <a:lstStyle/>
          <a:p>
            <a:r>
              <a:rPr lang="en-US" sz="2800" b="1" dirty="0">
                <a:latin typeface="Calibri" panose="020F0502020204030204" pitchFamily="34" charset="0"/>
                <a:cs typeface="Calibri" panose="020F0502020204030204" pitchFamily="34" charset="0"/>
              </a:rPr>
              <a:t>Instructions for submission of proposal</a:t>
            </a:r>
            <a:endParaRPr lang="en-US" sz="2800" b="1" dirty="0">
              <a:solidFill>
                <a:schemeClr val="bg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586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a:extLst>
              <a:ext uri="{FF2B5EF4-FFF2-40B4-BE49-F238E27FC236}">
                <a16:creationId xmlns:a16="http://schemas.microsoft.com/office/drawing/2014/main" id="{591F2E5C-5364-460B-AD1F-DDBE11DBEFF5}"/>
              </a:ext>
            </a:extLst>
          </p:cNvPr>
          <p:cNvSpPr>
            <a:spLocks noGrp="1" noChangeArrowheads="1"/>
          </p:cNvSpPr>
          <p:nvPr>
            <p:ph idx="1"/>
          </p:nvPr>
        </p:nvSpPr>
        <p:spPr>
          <a:xfrm>
            <a:off x="228600" y="2209800"/>
            <a:ext cx="8534400" cy="4648200"/>
          </a:xfrm>
        </p:spPr>
        <p:txBody>
          <a:bodyPr>
            <a:noAutofit/>
          </a:bodyPr>
          <a:lstStyle/>
          <a:p>
            <a:pPr marL="409575" lvl="3" indent="-285750" algn="just">
              <a:spcBef>
                <a:spcPts val="0"/>
              </a:spcBef>
              <a:defRPr/>
            </a:pPr>
            <a:r>
              <a:rPr lang="en-US" altLang="en-US" sz="1500" b="1" dirty="0">
                <a:solidFill>
                  <a:schemeClr val="tx1"/>
                </a:solidFill>
                <a:latin typeface="Calibri" pitchFamily="34" charset="0"/>
              </a:rPr>
              <a:t>Mandatory Submissions Requirements.</a:t>
            </a:r>
            <a:r>
              <a:rPr lang="en-US" altLang="en-US" sz="1500" dirty="0">
                <a:solidFill>
                  <a:schemeClr val="tx1"/>
                </a:solidFill>
                <a:latin typeface="Calibri" pitchFamily="34" charset="0"/>
              </a:rPr>
              <a:t> </a:t>
            </a:r>
            <a:r>
              <a:rPr lang="en-US" sz="1500" dirty="0">
                <a:latin typeface="Calibri" panose="020F0502020204030204" pitchFamily="34" charset="0"/>
                <a:ea typeface="Calibri" panose="020F0502020204030204" pitchFamily="34" charset="0"/>
              </a:rPr>
              <a:t>The Technical Proposal will be reviewed first on a “pass” or “fail” basis to ensure compliance with all mandatory submission requirements. All Proposals which are determined by the State, in its sole discretion, to be responsive in this regard will continue in the evaluation process.</a:t>
            </a:r>
            <a:r>
              <a:rPr lang="en-US" sz="1500" dirty="0">
                <a:solidFill>
                  <a:schemeClr val="tx1"/>
                </a:solidFill>
                <a:latin typeface="Calibri" pitchFamily="34" charset="0"/>
                <a:ea typeface="Calibri" panose="020F0502020204030204" pitchFamily="34" charset="0"/>
              </a:rPr>
              <a:t> </a:t>
            </a:r>
            <a:r>
              <a:rPr lang="en-US" sz="1500" dirty="0">
                <a:latin typeface="Calibri" panose="020F0502020204030204" pitchFamily="34" charset="0"/>
                <a:ea typeface="Calibri" panose="020F0502020204030204" pitchFamily="34" charset="0"/>
              </a:rPr>
              <a:t>(RFP Administration Information, </a:t>
            </a:r>
            <a:r>
              <a:rPr lang="en-US" sz="1500" b="1" dirty="0">
                <a:latin typeface="Calibri" panose="020F0502020204030204" pitchFamily="34" charset="0"/>
                <a:ea typeface="Calibri" panose="020F0502020204030204" pitchFamily="34" charset="0"/>
              </a:rPr>
              <a:t>Section 4.1</a:t>
            </a:r>
            <a:r>
              <a:rPr lang="en-US" sz="1500" dirty="0">
                <a:latin typeface="Calibri" panose="020F0502020204030204" pitchFamily="34" charset="0"/>
                <a:ea typeface="Calibri" panose="020F0502020204030204" pitchFamily="34" charset="0"/>
              </a:rPr>
              <a:t>)</a:t>
            </a:r>
            <a:endParaRPr lang="en-US" altLang="en-US" sz="1500" dirty="0">
              <a:solidFill>
                <a:schemeClr val="tx1"/>
              </a:solidFill>
              <a:latin typeface="Calibri" pitchFamily="34" charset="0"/>
            </a:endParaRPr>
          </a:p>
          <a:p>
            <a:pPr marL="409575" lvl="3" indent="-285750" algn="just">
              <a:spcBef>
                <a:spcPts val="0"/>
              </a:spcBef>
              <a:defRPr/>
            </a:pPr>
            <a:r>
              <a:rPr lang="en-US" altLang="en-US" sz="1500" b="1" dirty="0">
                <a:solidFill>
                  <a:schemeClr val="tx1"/>
                </a:solidFill>
                <a:latin typeface="Calibri" pitchFamily="34" charset="0"/>
              </a:rPr>
              <a:t>Evaluation. </a:t>
            </a:r>
            <a:r>
              <a:rPr lang="en-US" altLang="en-US" sz="1500" dirty="0">
                <a:solidFill>
                  <a:schemeClr val="tx1"/>
                </a:solidFill>
                <a:latin typeface="Calibri" pitchFamily="34" charset="0"/>
              </a:rPr>
              <a:t>The Technical Proposal will be evaluated and scored utilizing one (1) or more Technical Proposal Evaluation Committee(s). (RFP Administration Information, </a:t>
            </a:r>
            <a:r>
              <a:rPr lang="en-US" altLang="en-US" sz="1500" b="1" dirty="0">
                <a:solidFill>
                  <a:schemeClr val="tx1"/>
                </a:solidFill>
                <a:latin typeface="Calibri" pitchFamily="34" charset="0"/>
              </a:rPr>
              <a:t>Section 4.3</a:t>
            </a:r>
            <a:r>
              <a:rPr lang="en-US" altLang="en-US" sz="1500" dirty="0">
                <a:solidFill>
                  <a:schemeClr val="tx1"/>
                </a:solidFill>
                <a:latin typeface="Calibri" pitchFamily="34" charset="0"/>
              </a:rPr>
              <a:t>)</a:t>
            </a:r>
            <a:endParaRPr lang="en-US" altLang="en-US" sz="1500" b="1" dirty="0">
              <a:solidFill>
                <a:schemeClr val="tx1"/>
              </a:solidFill>
              <a:latin typeface="Calibri" pitchFamily="34" charset="0"/>
            </a:endParaRPr>
          </a:p>
          <a:p>
            <a:pPr marL="409575" lvl="3" indent="-285750" algn="just">
              <a:spcBef>
                <a:spcPts val="0"/>
              </a:spcBef>
              <a:defRPr/>
            </a:pPr>
            <a:r>
              <a:rPr lang="en-US" altLang="en-US" sz="1500" b="1" dirty="0">
                <a:solidFill>
                  <a:schemeClr val="tx1"/>
                </a:solidFill>
                <a:latin typeface="Calibri" pitchFamily="34" charset="0"/>
              </a:rPr>
              <a:t>Technical Proposal</a:t>
            </a:r>
            <a:r>
              <a:rPr lang="en-US" altLang="en-US" sz="1600" dirty="0">
                <a:solidFill>
                  <a:schemeClr val="tx1"/>
                </a:solidFill>
                <a:latin typeface="Calibri" pitchFamily="34" charset="0"/>
              </a:rPr>
              <a:t>. </a:t>
            </a:r>
            <a:r>
              <a:rPr lang="en-US" sz="1500" dirty="0">
                <a:solidFill>
                  <a:schemeClr val="tx1"/>
                </a:solidFill>
                <a:latin typeface="Calibri" pitchFamily="34" charset="0"/>
                <a:ea typeface="Calibri" panose="020F0502020204030204" pitchFamily="34" charset="0"/>
              </a:rPr>
              <a:t>The Technical Proposal Submittal Forms </a:t>
            </a:r>
            <a:r>
              <a:rPr lang="en-US" sz="1500" dirty="0">
                <a:solidFill>
                  <a:schemeClr val="tx1"/>
                </a:solidFill>
                <a:effectLst/>
                <a:latin typeface="Calibri" pitchFamily="34" charset="0"/>
                <a:ea typeface="Calibri" panose="020F0502020204030204" pitchFamily="34" charset="0"/>
              </a:rPr>
              <a:t>will be scored independently by each member of the evaluation committee.  Individual scores will be submitted to the RFP Lead, who will compile and average the scores to determine the overall evaluation results. (RFP Administration Information, </a:t>
            </a:r>
            <a:r>
              <a:rPr lang="en-US" sz="1500" b="1" dirty="0">
                <a:solidFill>
                  <a:schemeClr val="tx1"/>
                </a:solidFill>
                <a:latin typeface="Calibri" pitchFamily="34" charset="0"/>
                <a:ea typeface="Calibri" panose="020F0502020204030204" pitchFamily="34" charset="0"/>
              </a:rPr>
              <a:t>Section 4.3</a:t>
            </a:r>
            <a:r>
              <a:rPr lang="en-US" sz="1500" dirty="0">
                <a:solidFill>
                  <a:schemeClr val="tx1"/>
                </a:solidFill>
                <a:latin typeface="Calibri" pitchFamily="34" charset="0"/>
                <a:ea typeface="Calibri" panose="020F0502020204030204" pitchFamily="34" charset="0"/>
              </a:rPr>
              <a:t>)</a:t>
            </a:r>
            <a:endParaRPr lang="en-US" altLang="en-US" sz="1500" dirty="0">
              <a:solidFill>
                <a:schemeClr val="tx1"/>
              </a:solidFill>
              <a:latin typeface="Calibri" pitchFamily="34" charset="0"/>
            </a:endParaRPr>
          </a:p>
          <a:p>
            <a:pPr marL="409575" lvl="3" indent="-285750" algn="just">
              <a:spcBef>
                <a:spcPts val="0"/>
              </a:spcBef>
              <a:defRPr/>
            </a:pPr>
            <a:r>
              <a:rPr lang="en-US" altLang="en-US" sz="1500" b="1" dirty="0">
                <a:solidFill>
                  <a:schemeClr val="tx1"/>
                </a:solidFill>
                <a:latin typeface="Calibri" pitchFamily="34" charset="0"/>
              </a:rPr>
              <a:t>Cost Proposal.</a:t>
            </a:r>
            <a:r>
              <a:rPr lang="en-US" altLang="en-US" sz="1500" dirty="0">
                <a:solidFill>
                  <a:schemeClr val="tx1"/>
                </a:solidFill>
                <a:latin typeface="Calibri" pitchFamily="34" charset="0"/>
              </a:rPr>
              <a:t>  The scores for the Cost Proposal will be normalized so that the Proposal with the lowest overall cost will receive all available points.  The remaining Proposals will be assigned a proportional amount of the available points. </a:t>
            </a:r>
            <a:r>
              <a:rPr lang="en-US" sz="1500" dirty="0">
                <a:solidFill>
                  <a:schemeClr val="tx1"/>
                </a:solidFill>
                <a:effectLst/>
                <a:latin typeface="Calibri" pitchFamily="34" charset="0"/>
                <a:ea typeface="Calibri" panose="020F0502020204030204" pitchFamily="34" charset="0"/>
              </a:rPr>
              <a:t>(RFP Administration Information, </a:t>
            </a:r>
            <a:r>
              <a:rPr lang="en-US" sz="1500" b="1" dirty="0">
                <a:solidFill>
                  <a:schemeClr val="tx1"/>
                </a:solidFill>
                <a:latin typeface="Calibri" pitchFamily="34" charset="0"/>
                <a:ea typeface="Calibri" panose="020F0502020204030204" pitchFamily="34" charset="0"/>
              </a:rPr>
              <a:t>Section 4.4</a:t>
            </a:r>
            <a:r>
              <a:rPr lang="en-US" sz="1500" dirty="0">
                <a:solidFill>
                  <a:schemeClr val="tx1"/>
                </a:solidFill>
                <a:latin typeface="Calibri" pitchFamily="34" charset="0"/>
                <a:ea typeface="Calibri" panose="020F0502020204030204" pitchFamily="34" charset="0"/>
              </a:rPr>
              <a:t>)</a:t>
            </a:r>
            <a:endParaRPr lang="en-US" altLang="en-US" sz="1500" dirty="0">
              <a:solidFill>
                <a:schemeClr val="tx1"/>
              </a:solidFill>
              <a:latin typeface="Calibri" pitchFamily="34" charset="0"/>
            </a:endParaRPr>
          </a:p>
          <a:p>
            <a:pPr marL="409575" lvl="3" indent="-285750" algn="just">
              <a:spcBef>
                <a:spcPts val="0"/>
              </a:spcBef>
              <a:defRPr/>
            </a:pPr>
            <a:r>
              <a:rPr lang="en-US" altLang="en-US" sz="1500" b="1" dirty="0">
                <a:solidFill>
                  <a:schemeClr val="tx1"/>
                </a:solidFill>
                <a:latin typeface="Calibri" pitchFamily="34" charset="0"/>
              </a:rPr>
              <a:t>Award.</a:t>
            </a:r>
            <a:r>
              <a:rPr lang="en-US" altLang="en-US" sz="1500" dirty="0">
                <a:solidFill>
                  <a:schemeClr val="tx1"/>
                </a:solidFill>
                <a:latin typeface="Calibri" pitchFamily="34" charset="0"/>
              </a:rPr>
              <a:t> Award of Contract(s) will be made all to one or by District to the responsive, responsible Offeror whose Proposal receives the highest number of total normalized points. (RFP Administration Information, </a:t>
            </a:r>
            <a:r>
              <a:rPr lang="en-US" altLang="en-US" sz="1500" b="1" dirty="0">
                <a:solidFill>
                  <a:schemeClr val="tx1"/>
                </a:solidFill>
                <a:latin typeface="Calibri" pitchFamily="34" charset="0"/>
              </a:rPr>
              <a:t>Section 4.7</a:t>
            </a:r>
            <a:r>
              <a:rPr lang="en-US" altLang="en-US" sz="1500" dirty="0">
                <a:solidFill>
                  <a:schemeClr val="tx1"/>
                </a:solidFill>
                <a:latin typeface="Calibri" pitchFamily="34" charset="0"/>
              </a:rPr>
              <a:t>)</a:t>
            </a:r>
          </a:p>
          <a:p>
            <a:pPr marL="409575" lvl="3" indent="-285750" algn="just">
              <a:spcBef>
                <a:spcPts val="0"/>
              </a:spcBef>
              <a:defRPr/>
            </a:pPr>
            <a:endParaRPr lang="en-US" altLang="en-US" sz="1500" dirty="0">
              <a:solidFill>
                <a:schemeClr val="tx1"/>
              </a:solidFill>
              <a:latin typeface="Calibri" pitchFamily="34" charset="0"/>
            </a:endParaRPr>
          </a:p>
          <a:p>
            <a:pPr marL="409575" lvl="3" indent="-285750" algn="just">
              <a:spcBef>
                <a:spcPts val="0"/>
              </a:spcBef>
              <a:defRPr/>
            </a:pPr>
            <a:endParaRPr lang="en-US" altLang="en-US" sz="1600" dirty="0">
              <a:solidFill>
                <a:schemeClr val="tx1"/>
              </a:solidFill>
              <a:latin typeface="Calibri" pitchFamily="34" charset="0"/>
            </a:endParaRPr>
          </a:p>
        </p:txBody>
      </p:sp>
      <p:sp>
        <p:nvSpPr>
          <p:cNvPr id="6" name="Title 1">
            <a:extLst>
              <a:ext uri="{FF2B5EF4-FFF2-40B4-BE49-F238E27FC236}">
                <a16:creationId xmlns:a16="http://schemas.microsoft.com/office/drawing/2014/main" id="{16AF05CD-2000-4E25-AC5E-54DD40A50E04}"/>
              </a:ext>
            </a:extLst>
          </p:cNvPr>
          <p:cNvSpPr>
            <a:spLocks noGrp="1"/>
          </p:cNvSpPr>
          <p:nvPr>
            <p:ph type="title"/>
          </p:nvPr>
        </p:nvSpPr>
        <p:spPr>
          <a:xfrm>
            <a:off x="402306" y="702156"/>
            <a:ext cx="8360694" cy="1013800"/>
          </a:xfrm>
        </p:spPr>
        <p:txBody>
          <a:bodyPr>
            <a:normAutofit/>
          </a:bodyPr>
          <a:lstStyle/>
          <a:p>
            <a:r>
              <a:rPr lang="en-US" sz="2800" b="1" dirty="0">
                <a:latin typeface="Calibri" panose="020F0502020204030204" pitchFamily="34" charset="0"/>
                <a:cs typeface="Calibri" panose="020F0502020204030204" pitchFamily="34" charset="0"/>
              </a:rPr>
              <a:t>Proposal review, Evaluation, and award</a:t>
            </a:r>
            <a:endParaRPr lang="en-US" sz="2800" b="1" dirty="0">
              <a:solidFill>
                <a:schemeClr val="bg1">
                  <a:lumMod val="75000"/>
                </a:schemeClr>
              </a:solidFill>
              <a:latin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C5228FF-FD91-46C7-8E77-3C3DC677CECA}"/>
              </a:ext>
            </a:extLst>
          </p:cNvPr>
          <p:cNvSpPr>
            <a:spLocks noGrp="1"/>
          </p:cNvSpPr>
          <p:nvPr>
            <p:ph type="title"/>
          </p:nvPr>
        </p:nvSpPr>
        <p:spPr>
          <a:xfrm>
            <a:off x="381000" y="1143000"/>
            <a:ext cx="8382000" cy="785200"/>
          </a:xfrm>
        </p:spPr>
        <p:txBody>
          <a:bodyPr>
            <a:normAutofit fontScale="90000"/>
          </a:bodyPr>
          <a:lstStyle/>
          <a:p>
            <a:r>
              <a:rPr lang="en-US" sz="3100" b="1" dirty="0">
                <a:latin typeface="Calibri" panose="020F0502020204030204" pitchFamily="34" charset="0"/>
                <a:cs typeface="Calibri" panose="020F0502020204030204" pitchFamily="34" charset="0"/>
              </a:rPr>
              <a:t>OVERVIEW OF PROJECT – &lt;EVENT NAME&gt;</a:t>
            </a:r>
            <a:br>
              <a:rPr lang="en-US" sz="2800" b="1" dirty="0">
                <a:latin typeface="Calibri" panose="020F0502020204030204" pitchFamily="34" charset="0"/>
                <a:cs typeface="Calibri" panose="020F0502020204030204" pitchFamily="34" charset="0"/>
              </a:rPr>
            </a:br>
            <a:endParaRPr lang="en-US" sz="1800" b="1" dirty="0"/>
          </a:p>
        </p:txBody>
      </p:sp>
      <p:sp>
        <p:nvSpPr>
          <p:cNvPr id="3" name="TextBox 2">
            <a:extLst>
              <a:ext uri="{FF2B5EF4-FFF2-40B4-BE49-F238E27FC236}">
                <a16:creationId xmlns:a16="http://schemas.microsoft.com/office/drawing/2014/main" id="{2FE14707-A858-72FC-037D-1CBD2DFCA6A6}"/>
              </a:ext>
            </a:extLst>
          </p:cNvPr>
          <p:cNvSpPr txBox="1"/>
          <p:nvPr/>
        </p:nvSpPr>
        <p:spPr>
          <a:xfrm>
            <a:off x="381000" y="2152074"/>
            <a:ext cx="8382000" cy="972126"/>
          </a:xfrm>
          <a:prstGeom prst="rect">
            <a:avLst/>
          </a:prstGeom>
          <a:noFill/>
        </p:spPr>
        <p:txBody>
          <a:bodyPr wrap="square">
            <a:spAutoFit/>
          </a:bodyPr>
          <a:lstStyle/>
          <a:p>
            <a:pPr algn="just">
              <a:lnSpc>
                <a:spcPct val="107000"/>
              </a:lnSpc>
              <a:spcAft>
                <a:spcPts val="800"/>
              </a:spcAft>
            </a:pPr>
            <a:r>
              <a:rPr lang="en-US" sz="1500" dirty="0">
                <a:effectLst/>
                <a:latin typeface="Calibri" panose="020F0502020204030204" pitchFamily="34" charset="0"/>
                <a:ea typeface="Calibri" panose="020F0502020204030204" pitchFamily="34" charset="0"/>
              </a:rPr>
              <a:t>&lt;COPY THE BACKGROUND INFORMATION </a:t>
            </a:r>
            <a:r>
              <a:rPr lang="en-US" sz="1500" dirty="0">
                <a:latin typeface="Calibri" panose="020F0502020204030204" pitchFamily="34" charset="0"/>
                <a:ea typeface="Calibri" panose="020F0502020204030204" pitchFamily="34" charset="0"/>
              </a:rPr>
              <a:t>FROM THE ITB ADMINISTRATIVE DOCUMENT </a:t>
            </a:r>
            <a:r>
              <a:rPr lang="en-US" sz="1500" dirty="0">
                <a:effectLst/>
                <a:latin typeface="Calibri" panose="020F0502020204030204" pitchFamily="34" charset="0"/>
                <a:ea typeface="Calibri" panose="020F0502020204030204" pitchFamily="34" charset="0"/>
              </a:rPr>
              <a:t>AND ANY OTHER INFORMATION THAT GIVES A SOLID OVERVIEW OF THE PROJECT AND PASTE HERE&gt;</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9509F-1D56-8DBD-C5F6-A6A83FD37D9A}"/>
              </a:ext>
            </a:extLst>
          </p:cNvPr>
          <p:cNvSpPr>
            <a:spLocks noGrp="1"/>
          </p:cNvSpPr>
          <p:nvPr>
            <p:ph type="title"/>
          </p:nvPr>
        </p:nvSpPr>
        <p:spPr>
          <a:xfrm>
            <a:off x="435894" y="685800"/>
            <a:ext cx="8272212" cy="1013800"/>
          </a:xfrm>
        </p:spPr>
        <p:txBody>
          <a:bodyPr>
            <a:normAutofit/>
          </a:bodyPr>
          <a:lstStyle/>
          <a:p>
            <a:r>
              <a:rPr lang="en-US" sz="2800" b="1" dirty="0">
                <a:latin typeface="Calibri" panose="020F0502020204030204" pitchFamily="34" charset="0"/>
                <a:cs typeface="Calibri" panose="020F0502020204030204" pitchFamily="34" charset="0"/>
              </a:rPr>
              <a:t>Q&amp;A Session</a:t>
            </a:r>
            <a:endParaRPr lang="en-US" sz="2400" dirty="0"/>
          </a:p>
        </p:txBody>
      </p:sp>
      <p:sp>
        <p:nvSpPr>
          <p:cNvPr id="3" name="Rectangle 3">
            <a:extLst>
              <a:ext uri="{FF2B5EF4-FFF2-40B4-BE49-F238E27FC236}">
                <a16:creationId xmlns:a16="http://schemas.microsoft.com/office/drawing/2014/main" id="{C84C7DCF-F2DB-B4F5-6835-DA28ED4B35B8}"/>
              </a:ext>
            </a:extLst>
          </p:cNvPr>
          <p:cNvSpPr>
            <a:spLocks noGrp="1" noChangeArrowheads="1"/>
          </p:cNvSpPr>
          <p:nvPr>
            <p:ph idx="1"/>
          </p:nvPr>
        </p:nvSpPr>
        <p:spPr>
          <a:xfrm>
            <a:off x="435894" y="1828800"/>
            <a:ext cx="8272211" cy="1981200"/>
          </a:xfrm>
        </p:spPr>
        <p:txBody>
          <a:bodyPr>
            <a:noAutofit/>
          </a:bodyPr>
          <a:lstStyle/>
          <a:p>
            <a:pPr marL="346075" lvl="1" indent="-320675" algn="just">
              <a:spcBef>
                <a:spcPts val="0"/>
              </a:spcBef>
              <a:defRPr/>
            </a:pPr>
            <a:r>
              <a:rPr lang="en-US" altLang="en-US" sz="1500" dirty="0">
                <a:solidFill>
                  <a:schemeClr val="tx1"/>
                </a:solidFill>
                <a:latin typeface="Calibri" panose="020F0502020204030204" pitchFamily="34" charset="0"/>
                <a:cs typeface="Calibri" panose="020F0502020204030204" pitchFamily="34" charset="0"/>
              </a:rPr>
              <a:t>Questions answered today are not official until the question is submitted in writing by the Vendor and the answer is posted in IPRO.</a:t>
            </a:r>
          </a:p>
          <a:p>
            <a:pPr marL="346075" lvl="1" indent="-320675" algn="just">
              <a:spcBef>
                <a:spcPts val="0"/>
              </a:spcBef>
              <a:defRPr/>
            </a:pPr>
            <a:endParaRPr lang="en-US" altLang="en-US" sz="1500" dirty="0">
              <a:solidFill>
                <a:schemeClr val="tx1"/>
              </a:solidFill>
              <a:latin typeface="Calibri" panose="020F0502020204030204" pitchFamily="34" charset="0"/>
              <a:cs typeface="Calibri" panose="020F0502020204030204" pitchFamily="34" charset="0"/>
            </a:endParaRPr>
          </a:p>
          <a:p>
            <a:pPr marL="346075" lvl="1" indent="-320675" algn="just">
              <a:spcBef>
                <a:spcPts val="0"/>
              </a:spcBef>
              <a:defRPr/>
            </a:pPr>
            <a:r>
              <a:rPr lang="en-US" altLang="en-US" sz="1500" dirty="0">
                <a:solidFill>
                  <a:schemeClr val="tx1"/>
                </a:solidFill>
                <a:latin typeface="Calibri" panose="020F0502020204030204" pitchFamily="34" charset="0"/>
                <a:cs typeface="Calibri" panose="020F0502020204030204" pitchFamily="34" charset="0"/>
              </a:rPr>
              <a:t>If you have a question, please state your name and the company you represent, and ask your question.</a:t>
            </a:r>
          </a:p>
        </p:txBody>
      </p:sp>
    </p:spTree>
    <p:extLst>
      <p:ext uri="{BB962C8B-B14F-4D97-AF65-F5344CB8AC3E}">
        <p14:creationId xmlns:p14="http://schemas.microsoft.com/office/powerpoint/2010/main" val="2798248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B40BF9BE-7614-425F-8D14-42018A3747DF}"/>
              </a:ext>
            </a:extLst>
          </p:cNvPr>
          <p:cNvSpPr>
            <a:spLocks noGrp="1" noChangeArrowheads="1"/>
          </p:cNvSpPr>
          <p:nvPr>
            <p:ph idx="1"/>
          </p:nvPr>
        </p:nvSpPr>
        <p:spPr>
          <a:xfrm>
            <a:off x="435894" y="1715956"/>
            <a:ext cx="8272211" cy="4608644"/>
          </a:xfrm>
        </p:spPr>
        <p:txBody>
          <a:bodyPr>
            <a:noAutofit/>
          </a:bodyPr>
          <a:lstStyle/>
          <a:p>
            <a:pPr marL="346075" lvl="1" indent="-320675" algn="just" eaLnBrk="1" hangingPunct="1">
              <a:spcBef>
                <a:spcPts val="0"/>
              </a:spcBef>
              <a:defRPr/>
            </a:pPr>
            <a:r>
              <a:rPr lang="en-US" altLang="en-US" sz="1500" b="1" dirty="0">
                <a:solidFill>
                  <a:schemeClr val="tx1"/>
                </a:solidFill>
                <a:latin typeface="Calibri" panose="020F0502020204030204" pitchFamily="34" charset="0"/>
                <a:cs typeface="Calibri" panose="020F0502020204030204" pitchFamily="34" charset="0"/>
              </a:rPr>
              <a:t>Offerors are reminded that the sole point of contact for this RFP is the RFP Lead:</a:t>
            </a:r>
          </a:p>
          <a:p>
            <a:pPr marL="568325" lvl="1" indent="0" eaLnBrk="1" hangingPunct="1">
              <a:spcBef>
                <a:spcPts val="600"/>
              </a:spcBef>
              <a:buFont typeface="Wingdings" panose="05000000000000000000" pitchFamily="2" charset="2"/>
              <a:buNone/>
              <a:defRPr/>
            </a:pPr>
            <a:r>
              <a:rPr lang="en-US" altLang="en-US" sz="1500" b="1" dirty="0">
                <a:solidFill>
                  <a:schemeClr val="tx1"/>
                </a:solidFill>
                <a:latin typeface="Calibri" panose="020F0502020204030204" pitchFamily="34" charset="0"/>
                <a:cs typeface="Calibri" panose="020F0502020204030204" pitchFamily="34" charset="0"/>
              </a:rPr>
              <a:t>	&lt;BUYER NAME&gt;, &lt;TITLE&gt;</a:t>
            </a:r>
            <a:endParaRPr lang="en-US" altLang="en-US" sz="1500" b="1" dirty="0">
              <a:solidFill>
                <a:schemeClr val="tx1"/>
              </a:solidFill>
              <a:highlight>
                <a:srgbClr val="FFFF00"/>
              </a:highlight>
              <a:latin typeface="Calibri" panose="020F0502020204030204" pitchFamily="34" charset="0"/>
              <a:cs typeface="Calibri" panose="020F0502020204030204" pitchFamily="34" charset="0"/>
            </a:endParaRPr>
          </a:p>
          <a:p>
            <a:pPr marL="568325" lvl="2" indent="0" eaLnBrk="1" hangingPunct="1">
              <a:spcBef>
                <a:spcPts val="0"/>
              </a:spcBef>
              <a:buFont typeface="Wingdings" panose="05000000000000000000" pitchFamily="2" charset="2"/>
              <a:buNone/>
              <a:defRPr/>
            </a:pPr>
            <a:r>
              <a:rPr lang="en-US" altLang="en-US" sz="1500" dirty="0">
                <a:solidFill>
                  <a:schemeClr val="tx1"/>
                </a:solidFill>
                <a:latin typeface="Calibri" panose="020F0502020204030204" pitchFamily="34" charset="0"/>
                <a:cs typeface="Calibri" panose="020F0502020204030204" pitchFamily="34" charset="0"/>
              </a:rPr>
              <a:t>	&lt;FULL AGENCY NAME&gt;</a:t>
            </a:r>
          </a:p>
          <a:p>
            <a:pPr marL="568325" lvl="2" indent="0" eaLnBrk="1" hangingPunct="1">
              <a:spcBef>
                <a:spcPts val="0"/>
              </a:spcBef>
              <a:buFont typeface="Wingdings" panose="05000000000000000000" pitchFamily="2" charset="2"/>
              <a:buNone/>
              <a:defRPr/>
            </a:pPr>
            <a:r>
              <a:rPr lang="en-US" altLang="en-US" sz="1500" dirty="0">
                <a:solidFill>
                  <a:schemeClr val="tx1"/>
                </a:solidFill>
                <a:latin typeface="Calibri" panose="020F0502020204030204" pitchFamily="34" charset="0"/>
                <a:cs typeface="Calibri" panose="020F0502020204030204" pitchFamily="34" charset="0"/>
              </a:rPr>
              <a:t>	Ph:	&lt;OFFICE PHONE#&gt;</a:t>
            </a:r>
          </a:p>
          <a:p>
            <a:pPr marL="568325" lvl="2" indent="0" eaLnBrk="1" hangingPunct="1">
              <a:spcBef>
                <a:spcPts val="0"/>
              </a:spcBef>
              <a:spcAft>
                <a:spcPts val="0"/>
              </a:spcAft>
              <a:buFont typeface="Wingdings" panose="05000000000000000000" pitchFamily="2" charset="2"/>
              <a:buNone/>
              <a:defRPr/>
            </a:pPr>
            <a:r>
              <a:rPr lang="en-US" altLang="en-US" sz="1500" dirty="0">
                <a:solidFill>
                  <a:schemeClr val="tx1"/>
                </a:solidFill>
                <a:latin typeface="Calibri" panose="020F0502020204030204" pitchFamily="34" charset="0"/>
                <a:cs typeface="Calibri" panose="020F0502020204030204" pitchFamily="34" charset="0"/>
              </a:rPr>
              <a:t>	&lt;BUYER EMAIL ADDRESS&gt;</a:t>
            </a:r>
          </a:p>
          <a:p>
            <a:pPr marL="346075" lvl="2" indent="0" eaLnBrk="1" hangingPunct="1">
              <a:spcBef>
                <a:spcPts val="0"/>
              </a:spcBef>
              <a:spcAft>
                <a:spcPts val="0"/>
              </a:spcAft>
              <a:buFont typeface="Wingdings" panose="05000000000000000000" pitchFamily="2" charset="2"/>
              <a:buNone/>
              <a:defRPr/>
            </a:pPr>
            <a:endParaRPr lang="en-US" altLang="en-US" sz="1500" dirty="0">
              <a:solidFill>
                <a:schemeClr val="tx1"/>
              </a:solidFill>
              <a:latin typeface="Calibri" panose="020F0502020204030204" pitchFamily="34" charset="0"/>
              <a:cs typeface="Calibri" panose="020F0502020204030204" pitchFamily="34" charset="0"/>
            </a:endParaRPr>
          </a:p>
          <a:p>
            <a:pPr marL="346075" lvl="1" indent="-320675" algn="just">
              <a:spcBef>
                <a:spcPts val="0"/>
              </a:spcBef>
              <a:spcAft>
                <a:spcPts val="0"/>
              </a:spcAft>
              <a:defRPr/>
            </a:pPr>
            <a:r>
              <a:rPr lang="en-US" sz="1500" dirty="0">
                <a:solidFill>
                  <a:schemeClr val="tx1"/>
                </a:solidFill>
                <a:latin typeface="Calibri" panose="020F0502020204030204" pitchFamily="34" charset="0"/>
                <a:ea typeface="Times New Roman" panose="02020603050405020304" pitchFamily="18" charset="0"/>
                <a:cs typeface="Calibri" panose="020F0502020204030204" pitchFamily="34" charset="0"/>
              </a:rPr>
              <a:t>Information provided during the Pre-Proposal Conference and responses to questions asked at the conference are unofficial.  We encourage attendees to follow up questions asked orally during the conference with written questions submitted to the RFP Lead using </a:t>
            </a:r>
            <a:r>
              <a:rPr lang="en-US" sz="15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Exhibit 4 – Questions</a:t>
            </a:r>
            <a:r>
              <a:rPr lang="en-US" sz="15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US" altLang="en-US" sz="1500" dirty="0">
                <a:solidFill>
                  <a:schemeClr val="tx1"/>
                </a:solidFill>
                <a:latin typeface="Calibri" panose="020F0502020204030204" pitchFamily="34" charset="0"/>
                <a:cs typeface="Calibri" panose="020F0502020204030204" pitchFamily="34" charset="0"/>
              </a:rPr>
              <a:t>Submit all questions in writing on or before </a:t>
            </a:r>
            <a:r>
              <a:rPr lang="en-US" altLang="en-US" sz="1500" b="1" dirty="0">
                <a:solidFill>
                  <a:schemeClr val="tx1"/>
                </a:solidFill>
                <a:latin typeface="Calibri" panose="020F0502020204030204" pitchFamily="34" charset="0"/>
                <a:cs typeface="Calibri" panose="020F0502020204030204" pitchFamily="34" charset="0"/>
              </a:rPr>
              <a:t>11:59 PM Mountain Time, &lt;Q&amp;A CLOSING DATE&gt;</a:t>
            </a:r>
            <a:r>
              <a:rPr lang="en-US" altLang="en-US" sz="1500" dirty="0">
                <a:solidFill>
                  <a:schemeClr val="tx1"/>
                </a:solidFill>
                <a:latin typeface="Calibri" panose="020F0502020204030204" pitchFamily="34" charset="0"/>
                <a:cs typeface="Calibri" panose="020F0502020204030204" pitchFamily="34" charset="0"/>
              </a:rPr>
              <a:t>.</a:t>
            </a:r>
          </a:p>
          <a:p>
            <a:pPr marL="346075" lvl="1" indent="-320675" algn="just" eaLnBrk="1" hangingPunct="1">
              <a:spcBef>
                <a:spcPts val="450"/>
              </a:spcBef>
              <a:defRPr/>
            </a:pPr>
            <a:r>
              <a:rPr lang="en-US" altLang="en-US" sz="1500" dirty="0">
                <a:solidFill>
                  <a:schemeClr val="tx1"/>
                </a:solidFill>
                <a:latin typeface="Calibri" panose="020F0502020204030204" pitchFamily="34" charset="0"/>
                <a:cs typeface="Calibri" panose="020F0502020204030204" pitchFamily="34" charset="0"/>
              </a:rPr>
              <a:t>Review the RFP thoroughly and respond to all requirements.</a:t>
            </a:r>
          </a:p>
          <a:p>
            <a:pPr marL="346075" lvl="1" indent="-320675" algn="just">
              <a:spcBef>
                <a:spcPts val="0"/>
              </a:spcBef>
              <a:defRPr/>
            </a:pPr>
            <a:r>
              <a:rPr lang="en-US" altLang="en-US" sz="1500" dirty="0">
                <a:solidFill>
                  <a:schemeClr val="tx1"/>
                </a:solidFill>
                <a:latin typeface="Calibri" panose="020F0502020204030204" pitchFamily="34" charset="0"/>
                <a:cs typeface="Calibri" panose="020F0502020204030204" pitchFamily="34" charset="0"/>
              </a:rPr>
              <a:t>If you have any system issues in IPRO, please reach out to the Supplier Portal Administration team at </a:t>
            </a:r>
            <a:r>
              <a:rPr lang="en-US" altLang="en-US" sz="1500" dirty="0">
                <a:solidFill>
                  <a:schemeClr val="tx1"/>
                </a:solidFill>
                <a:latin typeface="Calibri" panose="020F0502020204030204" pitchFamily="34" charset="0"/>
                <a:cs typeface="Calibri" panose="020F0502020204030204" pitchFamily="34" charset="0"/>
                <a:hlinkClick r:id="rId2"/>
              </a:rPr>
              <a:t>SupplierPortal@sco.idaho.gov</a:t>
            </a:r>
            <a:endParaRPr lang="en-US" altLang="en-US" sz="1500" dirty="0">
              <a:solidFill>
                <a:schemeClr val="tx1"/>
              </a:solidFill>
              <a:latin typeface="Calibri" panose="020F0502020204030204" pitchFamily="34" charset="0"/>
              <a:cs typeface="Calibri" panose="020F0502020204030204" pitchFamily="34" charset="0"/>
            </a:endParaRPr>
          </a:p>
          <a:p>
            <a:pPr marL="346075" lvl="1" indent="-320675" algn="just">
              <a:spcBef>
                <a:spcPts val="0"/>
              </a:spcBef>
              <a:defRPr/>
            </a:pPr>
            <a:r>
              <a:rPr lang="en-US" altLang="en-US" sz="1500" dirty="0">
                <a:solidFill>
                  <a:schemeClr val="tx1"/>
                </a:solidFill>
                <a:latin typeface="Calibri" panose="020F0502020204030204" pitchFamily="34" charset="0"/>
                <a:cs typeface="Calibri" panose="020F0502020204030204" pitchFamily="34" charset="0"/>
              </a:rPr>
              <a:t>We appreciate your time and participation today. </a:t>
            </a:r>
          </a:p>
        </p:txBody>
      </p:sp>
      <p:sp>
        <p:nvSpPr>
          <p:cNvPr id="6" name="Title 1">
            <a:extLst>
              <a:ext uri="{FF2B5EF4-FFF2-40B4-BE49-F238E27FC236}">
                <a16:creationId xmlns:a16="http://schemas.microsoft.com/office/drawing/2014/main" id="{689C6066-26CC-4849-AC38-5E0CF2449079}"/>
              </a:ext>
            </a:extLst>
          </p:cNvPr>
          <p:cNvSpPr>
            <a:spLocks noGrp="1"/>
          </p:cNvSpPr>
          <p:nvPr>
            <p:ph type="title"/>
          </p:nvPr>
        </p:nvSpPr>
        <p:spPr>
          <a:xfrm>
            <a:off x="381000" y="702156"/>
            <a:ext cx="8458200" cy="1013800"/>
          </a:xfrm>
        </p:spPr>
        <p:txBody>
          <a:bodyPr>
            <a:normAutofit/>
          </a:bodyPr>
          <a:lstStyle/>
          <a:p>
            <a:r>
              <a:rPr lang="en-US" sz="2800" b="1" dirty="0">
                <a:latin typeface="Calibri" panose="020F0502020204030204" pitchFamily="34" charset="0"/>
                <a:cs typeface="Calibri" panose="020F0502020204030204" pitchFamily="34" charset="0"/>
              </a:rPr>
              <a:t>CLOSING REMARKS</a:t>
            </a:r>
            <a:endParaRPr lang="en-US" sz="2800" b="1" dirty="0">
              <a:solidFill>
                <a:schemeClr val="bg1">
                  <a:lumMod val="75000"/>
                </a:schemeClr>
              </a:solidFill>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Theme1">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1" id="{34F44EFE-04E6-4027-A4B4-B957E37FAA11}" vid="{C743B75E-E7E4-400E-9F77-4E45ABCCEED8}"/>
    </a:ext>
  </a:extLst>
</a:theme>
</file>

<file path=docProps/app.xml><?xml version="1.0" encoding="utf-8"?>
<Properties xmlns="http://schemas.openxmlformats.org/officeDocument/2006/extended-properties" xmlns:vt="http://schemas.openxmlformats.org/officeDocument/2006/docPropsVTypes">
  <Template>Theme1</Template>
  <TotalTime>9092</TotalTime>
  <Words>1043</Words>
  <Application>Microsoft Office PowerPoint</Application>
  <PresentationFormat>On-screen Show (4:3)</PresentationFormat>
  <Paragraphs>71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Gill Sans MT</vt:lpstr>
      <vt:lpstr>Wingdings</vt:lpstr>
      <vt:lpstr>Wingdings 2</vt:lpstr>
      <vt:lpstr>Theme1</vt:lpstr>
      <vt:lpstr> State of Idaho &lt;EVENT TITLE&gt; </vt:lpstr>
      <vt:lpstr>introductions</vt:lpstr>
      <vt:lpstr>Questions &amp; modifications and exceptions</vt:lpstr>
      <vt:lpstr>Mandatory submittal items</vt:lpstr>
      <vt:lpstr>Instructions for submission of proposal</vt:lpstr>
      <vt:lpstr>Proposal review, Evaluation, and award</vt:lpstr>
      <vt:lpstr>OVERVIEW OF PROJECT – &lt;EVENT NAME&gt; </vt:lpstr>
      <vt:lpstr>Q&amp;A Session</vt:lpstr>
      <vt:lpstr>CLOSING REMARKS</vt:lpstr>
    </vt:vector>
  </TitlesOfParts>
  <Company>Idaho Department of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Sarah Hilderbrand</dc:creator>
  <cp:lastModifiedBy>Kieron Teets</cp:lastModifiedBy>
  <cp:revision>338</cp:revision>
  <cp:lastPrinted>2021-11-01T21:49:22Z</cp:lastPrinted>
  <dcterms:created xsi:type="dcterms:W3CDTF">2009-10-16T15:01:57Z</dcterms:created>
  <dcterms:modified xsi:type="dcterms:W3CDTF">2026-01-09T18:21:10Z</dcterms:modified>
</cp:coreProperties>
</file>