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 id="2147483667" r:id="rId3"/>
  </p:sldMasterIdLst>
  <p:sldIdLst>
    <p:sldId id="256" r:id="rId4"/>
    <p:sldId id="257" r:id="rId5"/>
    <p:sldId id="278" r:id="rId6"/>
    <p:sldId id="279" r:id="rId7"/>
    <p:sldId id="264" r:id="rId8"/>
    <p:sldId id="291" r:id="rId9"/>
    <p:sldId id="292" r:id="rId10"/>
    <p:sldId id="293" r:id="rId11"/>
    <p:sldId id="294" r:id="rId12"/>
    <p:sldId id="295" r:id="rId13"/>
    <p:sldId id="296" r:id="rId14"/>
    <p:sldId id="297" r:id="rId15"/>
    <p:sldId id="298" r:id="rId16"/>
    <p:sldId id="299" r:id="rId17"/>
    <p:sldId id="280" r:id="rId18"/>
    <p:sldId id="300" r:id="rId19"/>
    <p:sldId id="301" r:id="rId20"/>
    <p:sldId id="302" r:id="rId21"/>
    <p:sldId id="303" r:id="rId22"/>
    <p:sldId id="261" r:id="rId23"/>
    <p:sldId id="262" r:id="rId24"/>
    <p:sldId id="304" r:id="rId25"/>
    <p:sldId id="281" r:id="rId26"/>
    <p:sldId id="282" r:id="rId27"/>
    <p:sldId id="305" r:id="rId28"/>
    <p:sldId id="352" r:id="rId29"/>
    <p:sldId id="283" r:id="rId30"/>
    <p:sldId id="286" r:id="rId31"/>
    <p:sldId id="287" r:id="rId32"/>
    <p:sldId id="270" r:id="rId33"/>
    <p:sldId id="259" r:id="rId34"/>
    <p:sldId id="268" r:id="rId35"/>
    <p:sldId id="258" r:id="rId36"/>
    <p:sldId id="288" r:id="rId37"/>
    <p:sldId id="266" r:id="rId38"/>
    <p:sldId id="267" r:id="rId39"/>
    <p:sldId id="260" r:id="rId40"/>
    <p:sldId id="269" r:id="rId41"/>
    <p:sldId id="284" r:id="rId42"/>
    <p:sldId id="348" r:id="rId43"/>
    <p:sldId id="349" r:id="rId44"/>
    <p:sldId id="333" r:id="rId45"/>
    <p:sldId id="313" r:id="rId46"/>
    <p:sldId id="334" r:id="rId47"/>
    <p:sldId id="322" r:id="rId48"/>
    <p:sldId id="350" r:id="rId49"/>
    <p:sldId id="323" r:id="rId50"/>
    <p:sldId id="324" r:id="rId51"/>
    <p:sldId id="325" r:id="rId52"/>
    <p:sldId id="351" r:id="rId53"/>
    <p:sldId id="306" r:id="rId54"/>
    <p:sldId id="285" r:id="rId55"/>
    <p:sldId id="265" r:id="rId56"/>
  </p:sldIdLst>
  <p:sldSz cx="12192000" cy="6858000"/>
  <p:notesSz cx="7023100" cy="9309100"/>
  <p:custDataLst>
    <p:tags r:id="rId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D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68" d="100"/>
          <a:sy n="68" d="100"/>
        </p:scale>
        <p:origin x="744"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2B15F9-31F6-4258-8C11-176A17FFCADE}"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A9961BA6-A654-472A-9DA6-F4A69637B87B}">
      <dgm:prSet phldrT="[Text]" custT="1"/>
      <dgm:spPr/>
      <dgm:t>
        <a:bodyPr/>
        <a:lstStyle/>
        <a:p>
          <a:r>
            <a:rPr lang="en-US" sz="1600"/>
            <a:t>Jul-Aug 2019</a:t>
          </a:r>
          <a:endParaRPr lang="en-US" sz="1600" dirty="0"/>
        </a:p>
      </dgm:t>
    </dgm:pt>
    <dgm:pt modelId="{E9EE2340-EC63-4491-A06B-CF7EFAA7451A}" type="parTrans" cxnId="{4003BD49-05D7-4AA6-9B7C-45454DD64709}">
      <dgm:prSet/>
      <dgm:spPr/>
      <dgm:t>
        <a:bodyPr/>
        <a:lstStyle/>
        <a:p>
          <a:endParaRPr lang="en-US"/>
        </a:p>
      </dgm:t>
    </dgm:pt>
    <dgm:pt modelId="{E7CE7E4F-CE7A-4399-B650-AB2F2A6A9120}" type="sibTrans" cxnId="{4003BD49-05D7-4AA6-9B7C-45454DD64709}">
      <dgm:prSet/>
      <dgm:spPr/>
      <dgm:t>
        <a:bodyPr/>
        <a:lstStyle/>
        <a:p>
          <a:endParaRPr lang="en-US"/>
        </a:p>
      </dgm:t>
    </dgm:pt>
    <dgm:pt modelId="{9677F9F3-87ED-47AA-89A4-19A95433DCF7}">
      <dgm:prSet phldrT="[Text]" custT="1"/>
      <dgm:spPr/>
      <dgm:t>
        <a:bodyPr/>
        <a:lstStyle/>
        <a:p>
          <a:r>
            <a:rPr lang="en-US" sz="1600"/>
            <a:t>Policy revised &amp; released</a:t>
          </a:r>
          <a:endParaRPr lang="en-US" sz="1600" dirty="0"/>
        </a:p>
      </dgm:t>
    </dgm:pt>
    <dgm:pt modelId="{36A67D39-1B8F-4ED7-9154-F5A8097A6073}" type="parTrans" cxnId="{A464B8BA-91BB-41A2-BE7E-DBBFBAE7BF5B}">
      <dgm:prSet/>
      <dgm:spPr/>
      <dgm:t>
        <a:bodyPr/>
        <a:lstStyle/>
        <a:p>
          <a:endParaRPr lang="en-US"/>
        </a:p>
      </dgm:t>
    </dgm:pt>
    <dgm:pt modelId="{3AA7B0C7-9B8B-46DB-8DB6-AA20671A19F9}" type="sibTrans" cxnId="{A464B8BA-91BB-41A2-BE7E-DBBFBAE7BF5B}">
      <dgm:prSet/>
      <dgm:spPr/>
      <dgm:t>
        <a:bodyPr/>
        <a:lstStyle/>
        <a:p>
          <a:endParaRPr lang="en-US"/>
        </a:p>
      </dgm:t>
    </dgm:pt>
    <dgm:pt modelId="{90AA41FD-E410-48C2-B4FD-907620AB697F}">
      <dgm:prSet phldrT="[Text]" custT="1"/>
      <dgm:spPr/>
      <dgm:t>
        <a:bodyPr/>
        <a:lstStyle/>
        <a:p>
          <a:r>
            <a:rPr lang="en-US" sz="1600"/>
            <a:t>Jan 1, 2020</a:t>
          </a:r>
          <a:endParaRPr lang="en-US" sz="1600" dirty="0"/>
        </a:p>
      </dgm:t>
    </dgm:pt>
    <dgm:pt modelId="{DF699A55-4CFD-4A6B-AD04-8C7F5066B6FA}" type="parTrans" cxnId="{40A70ED2-3B73-4AB0-ABBB-6ABEEA7C4EC3}">
      <dgm:prSet/>
      <dgm:spPr/>
      <dgm:t>
        <a:bodyPr/>
        <a:lstStyle/>
        <a:p>
          <a:endParaRPr lang="en-US"/>
        </a:p>
      </dgm:t>
    </dgm:pt>
    <dgm:pt modelId="{22AB49E5-A66E-49E5-9C1E-B16642DE7A30}" type="sibTrans" cxnId="{40A70ED2-3B73-4AB0-ABBB-6ABEEA7C4EC3}">
      <dgm:prSet/>
      <dgm:spPr/>
      <dgm:t>
        <a:bodyPr/>
        <a:lstStyle/>
        <a:p>
          <a:endParaRPr lang="en-US"/>
        </a:p>
      </dgm:t>
    </dgm:pt>
    <dgm:pt modelId="{F4D9F686-87F7-4AC2-AED4-65FE9044CB21}">
      <dgm:prSet phldrT="[Text]"/>
      <dgm:spPr/>
      <dgm:t>
        <a:bodyPr/>
        <a:lstStyle/>
        <a:p>
          <a:r>
            <a:rPr lang="en-US"/>
            <a:t>Policy effective for new DPA </a:t>
          </a:r>
          <a:endParaRPr lang="en-US" dirty="0"/>
        </a:p>
      </dgm:t>
    </dgm:pt>
    <dgm:pt modelId="{FB2B9517-AA50-419E-8FCF-A0BE9950C125}" type="parTrans" cxnId="{58EC7560-B708-4103-ACF2-E4E0D8B16704}">
      <dgm:prSet/>
      <dgm:spPr/>
      <dgm:t>
        <a:bodyPr/>
        <a:lstStyle/>
        <a:p>
          <a:endParaRPr lang="en-US"/>
        </a:p>
      </dgm:t>
    </dgm:pt>
    <dgm:pt modelId="{F210200D-A4A1-4E4D-BB85-195AE32E0B73}" type="sibTrans" cxnId="{58EC7560-B708-4103-ACF2-E4E0D8B16704}">
      <dgm:prSet/>
      <dgm:spPr/>
      <dgm:t>
        <a:bodyPr/>
        <a:lstStyle/>
        <a:p>
          <a:endParaRPr lang="en-US"/>
        </a:p>
      </dgm:t>
    </dgm:pt>
    <dgm:pt modelId="{C6E66F94-EB86-4D31-A535-45BD24065721}">
      <dgm:prSet phldrT="[Text]" custT="1"/>
      <dgm:spPr/>
      <dgm:t>
        <a:bodyPr/>
        <a:lstStyle/>
        <a:p>
          <a:r>
            <a:rPr lang="en-US" sz="1600"/>
            <a:t>Jan 1, 2021</a:t>
          </a:r>
          <a:endParaRPr lang="en-US" sz="1600" dirty="0"/>
        </a:p>
      </dgm:t>
    </dgm:pt>
    <dgm:pt modelId="{9CD34A4D-9771-4379-9677-F51F33EEFE7C}" type="parTrans" cxnId="{5C8D8740-66DE-42EC-A308-4F765DA89ECC}">
      <dgm:prSet/>
      <dgm:spPr/>
      <dgm:t>
        <a:bodyPr/>
        <a:lstStyle/>
        <a:p>
          <a:endParaRPr lang="en-US"/>
        </a:p>
      </dgm:t>
    </dgm:pt>
    <dgm:pt modelId="{AEDD7E92-6CAD-4847-A34C-DD96419BADAB}" type="sibTrans" cxnId="{5C8D8740-66DE-42EC-A308-4F765DA89ECC}">
      <dgm:prSet/>
      <dgm:spPr/>
      <dgm:t>
        <a:bodyPr/>
        <a:lstStyle/>
        <a:p>
          <a:endParaRPr lang="en-US"/>
        </a:p>
      </dgm:t>
    </dgm:pt>
    <dgm:pt modelId="{769F008A-D0D1-441D-8AAB-B62644EE4700}">
      <dgm:prSet phldrT="[Text]"/>
      <dgm:spPr/>
      <dgm:t>
        <a:bodyPr/>
        <a:lstStyle/>
        <a:p>
          <a:r>
            <a:rPr lang="en-US"/>
            <a:t>Policy effective for all DPA</a:t>
          </a:r>
          <a:endParaRPr lang="en-US" dirty="0"/>
        </a:p>
      </dgm:t>
    </dgm:pt>
    <dgm:pt modelId="{543706F1-CDE0-4499-B67C-229460D8B435}" type="parTrans" cxnId="{D506DC1B-53F4-43D4-964F-0BC36483AD98}">
      <dgm:prSet/>
      <dgm:spPr/>
      <dgm:t>
        <a:bodyPr/>
        <a:lstStyle/>
        <a:p>
          <a:endParaRPr lang="en-US"/>
        </a:p>
      </dgm:t>
    </dgm:pt>
    <dgm:pt modelId="{2181FEB4-6963-4836-8162-67539BAC83F7}" type="sibTrans" cxnId="{D506DC1B-53F4-43D4-964F-0BC36483AD98}">
      <dgm:prSet/>
      <dgm:spPr/>
      <dgm:t>
        <a:bodyPr/>
        <a:lstStyle/>
        <a:p>
          <a:endParaRPr lang="en-US"/>
        </a:p>
      </dgm:t>
    </dgm:pt>
    <dgm:pt modelId="{4420B556-1107-40E0-9BF7-9F3DD1BEEA59}">
      <dgm:prSet phldrT="[Text]"/>
      <dgm:spPr/>
      <dgm:t>
        <a:bodyPr/>
        <a:lstStyle/>
        <a:p>
          <a:r>
            <a:rPr lang="en-US"/>
            <a:t>Current DPA grandfathered</a:t>
          </a:r>
          <a:endParaRPr lang="en-US" dirty="0"/>
        </a:p>
      </dgm:t>
    </dgm:pt>
    <dgm:pt modelId="{F5C546D4-9CA3-496E-97E9-B7953C96D882}" type="sibTrans" cxnId="{7A509BBB-A851-4B5F-B3F7-F5256772F73B}">
      <dgm:prSet/>
      <dgm:spPr/>
      <dgm:t>
        <a:bodyPr/>
        <a:lstStyle/>
        <a:p>
          <a:endParaRPr lang="en-US"/>
        </a:p>
      </dgm:t>
    </dgm:pt>
    <dgm:pt modelId="{52FA5CC4-5B2F-4FC8-84F5-4A09934C13FE}" type="parTrans" cxnId="{7A509BBB-A851-4B5F-B3F7-F5256772F73B}">
      <dgm:prSet/>
      <dgm:spPr/>
      <dgm:t>
        <a:bodyPr/>
        <a:lstStyle/>
        <a:p>
          <a:endParaRPr lang="en-US"/>
        </a:p>
      </dgm:t>
    </dgm:pt>
    <dgm:pt modelId="{F9FAA794-9A27-4E81-A006-6AC7E7330D50}" type="pres">
      <dgm:prSet presAssocID="{082B15F9-31F6-4258-8C11-176A17FFCADE}" presName="theList" presStyleCnt="0">
        <dgm:presLayoutVars>
          <dgm:dir/>
          <dgm:animLvl val="lvl"/>
          <dgm:resizeHandles val="exact"/>
        </dgm:presLayoutVars>
      </dgm:prSet>
      <dgm:spPr/>
    </dgm:pt>
    <dgm:pt modelId="{6D45DF87-2E2B-4E40-B75D-1C2303D4C3CD}" type="pres">
      <dgm:prSet presAssocID="{A9961BA6-A654-472A-9DA6-F4A69637B87B}" presName="compNode" presStyleCnt="0"/>
      <dgm:spPr/>
    </dgm:pt>
    <dgm:pt modelId="{B5E9680F-17AD-466F-BCEB-BE61C9FB7176}" type="pres">
      <dgm:prSet presAssocID="{A9961BA6-A654-472A-9DA6-F4A69637B87B}" presName="noGeometry" presStyleCnt="0"/>
      <dgm:spPr/>
    </dgm:pt>
    <dgm:pt modelId="{4D94F900-CDD1-4994-B468-942B127FC8DF}" type="pres">
      <dgm:prSet presAssocID="{A9961BA6-A654-472A-9DA6-F4A69637B87B}" presName="childTextVisible" presStyleLbl="bgAccFollowNode1" presStyleIdx="0" presStyleCnt="3">
        <dgm:presLayoutVars>
          <dgm:bulletEnabled val="1"/>
        </dgm:presLayoutVars>
      </dgm:prSet>
      <dgm:spPr/>
    </dgm:pt>
    <dgm:pt modelId="{CB19017B-4092-4EB0-B9C9-07B05D99D591}" type="pres">
      <dgm:prSet presAssocID="{A9961BA6-A654-472A-9DA6-F4A69637B87B}" presName="childTextHidden" presStyleLbl="bgAccFollowNode1" presStyleIdx="0" presStyleCnt="3"/>
      <dgm:spPr/>
    </dgm:pt>
    <dgm:pt modelId="{1518BB30-21AA-4D92-A198-02FB4D0473DC}" type="pres">
      <dgm:prSet presAssocID="{A9961BA6-A654-472A-9DA6-F4A69637B87B}" presName="parentText" presStyleLbl="node1" presStyleIdx="0" presStyleCnt="3">
        <dgm:presLayoutVars>
          <dgm:chMax val="1"/>
          <dgm:bulletEnabled val="1"/>
        </dgm:presLayoutVars>
      </dgm:prSet>
      <dgm:spPr/>
    </dgm:pt>
    <dgm:pt modelId="{6EDA3289-F79A-438B-8911-CFDA9E5E802E}" type="pres">
      <dgm:prSet presAssocID="{A9961BA6-A654-472A-9DA6-F4A69637B87B}" presName="aSpace" presStyleCnt="0"/>
      <dgm:spPr/>
    </dgm:pt>
    <dgm:pt modelId="{0D0DFB13-912D-4432-90C1-647A1CCD5687}" type="pres">
      <dgm:prSet presAssocID="{90AA41FD-E410-48C2-B4FD-907620AB697F}" presName="compNode" presStyleCnt="0"/>
      <dgm:spPr/>
    </dgm:pt>
    <dgm:pt modelId="{5BC53525-9D65-4492-ADEE-688870A0C9C6}" type="pres">
      <dgm:prSet presAssocID="{90AA41FD-E410-48C2-B4FD-907620AB697F}" presName="noGeometry" presStyleCnt="0"/>
      <dgm:spPr/>
    </dgm:pt>
    <dgm:pt modelId="{5C960523-D314-44C0-8730-59FD5FD1C35D}" type="pres">
      <dgm:prSet presAssocID="{90AA41FD-E410-48C2-B4FD-907620AB697F}" presName="childTextVisible" presStyleLbl="bgAccFollowNode1" presStyleIdx="1" presStyleCnt="3">
        <dgm:presLayoutVars>
          <dgm:bulletEnabled val="1"/>
        </dgm:presLayoutVars>
      </dgm:prSet>
      <dgm:spPr/>
    </dgm:pt>
    <dgm:pt modelId="{3D86A7CA-F3EF-4AB6-B932-4FC18231A6E8}" type="pres">
      <dgm:prSet presAssocID="{90AA41FD-E410-48C2-B4FD-907620AB697F}" presName="childTextHidden" presStyleLbl="bgAccFollowNode1" presStyleIdx="1" presStyleCnt="3"/>
      <dgm:spPr/>
    </dgm:pt>
    <dgm:pt modelId="{C76397AD-693E-4263-B73A-7E373BA95232}" type="pres">
      <dgm:prSet presAssocID="{90AA41FD-E410-48C2-B4FD-907620AB697F}" presName="parentText" presStyleLbl="node1" presStyleIdx="1" presStyleCnt="3">
        <dgm:presLayoutVars>
          <dgm:chMax val="1"/>
          <dgm:bulletEnabled val="1"/>
        </dgm:presLayoutVars>
      </dgm:prSet>
      <dgm:spPr/>
    </dgm:pt>
    <dgm:pt modelId="{13AC0D6F-95C3-43AA-B325-F3EBAF4DBD4B}" type="pres">
      <dgm:prSet presAssocID="{90AA41FD-E410-48C2-B4FD-907620AB697F}" presName="aSpace" presStyleCnt="0"/>
      <dgm:spPr/>
    </dgm:pt>
    <dgm:pt modelId="{4E0BBAF2-C736-4EB2-A485-048C484CCAF6}" type="pres">
      <dgm:prSet presAssocID="{C6E66F94-EB86-4D31-A535-45BD24065721}" presName="compNode" presStyleCnt="0"/>
      <dgm:spPr/>
    </dgm:pt>
    <dgm:pt modelId="{56006876-0948-4C8E-8604-081BAFEB67ED}" type="pres">
      <dgm:prSet presAssocID="{C6E66F94-EB86-4D31-A535-45BD24065721}" presName="noGeometry" presStyleCnt="0"/>
      <dgm:spPr/>
    </dgm:pt>
    <dgm:pt modelId="{0CC00CF7-D0FF-4781-AB71-03E389F24FE1}" type="pres">
      <dgm:prSet presAssocID="{C6E66F94-EB86-4D31-A535-45BD24065721}" presName="childTextVisible" presStyleLbl="bgAccFollowNode1" presStyleIdx="2" presStyleCnt="3">
        <dgm:presLayoutVars>
          <dgm:bulletEnabled val="1"/>
        </dgm:presLayoutVars>
      </dgm:prSet>
      <dgm:spPr/>
    </dgm:pt>
    <dgm:pt modelId="{B1671467-0670-4D1F-AD9F-A700CAA09D0D}" type="pres">
      <dgm:prSet presAssocID="{C6E66F94-EB86-4D31-A535-45BD24065721}" presName="childTextHidden" presStyleLbl="bgAccFollowNode1" presStyleIdx="2" presStyleCnt="3"/>
      <dgm:spPr/>
    </dgm:pt>
    <dgm:pt modelId="{4182AF01-01EE-446E-BD68-E3D38C31FE70}" type="pres">
      <dgm:prSet presAssocID="{C6E66F94-EB86-4D31-A535-45BD24065721}" presName="parentText" presStyleLbl="node1" presStyleIdx="2" presStyleCnt="3">
        <dgm:presLayoutVars>
          <dgm:chMax val="1"/>
          <dgm:bulletEnabled val="1"/>
        </dgm:presLayoutVars>
      </dgm:prSet>
      <dgm:spPr/>
    </dgm:pt>
  </dgm:ptLst>
  <dgm:cxnLst>
    <dgm:cxn modelId="{0451A40A-8961-4451-BC96-9A1AF986292B}" type="presOf" srcId="{A9961BA6-A654-472A-9DA6-F4A69637B87B}" destId="{1518BB30-21AA-4D92-A198-02FB4D0473DC}" srcOrd="0" destOrd="0" presId="urn:microsoft.com/office/officeart/2005/8/layout/hProcess6"/>
    <dgm:cxn modelId="{4F3D591B-E9DB-4CBF-828F-84F8350F66CC}" type="presOf" srcId="{4420B556-1107-40E0-9BF7-9F3DD1BEEA59}" destId="{3D86A7CA-F3EF-4AB6-B932-4FC18231A6E8}" srcOrd="1" destOrd="1" presId="urn:microsoft.com/office/officeart/2005/8/layout/hProcess6"/>
    <dgm:cxn modelId="{D506DC1B-53F4-43D4-964F-0BC36483AD98}" srcId="{C6E66F94-EB86-4D31-A535-45BD24065721}" destId="{769F008A-D0D1-441D-8AAB-B62644EE4700}" srcOrd="0" destOrd="0" parTransId="{543706F1-CDE0-4499-B67C-229460D8B435}" sibTransId="{2181FEB4-6963-4836-8162-67539BAC83F7}"/>
    <dgm:cxn modelId="{5C8D8740-66DE-42EC-A308-4F765DA89ECC}" srcId="{082B15F9-31F6-4258-8C11-176A17FFCADE}" destId="{C6E66F94-EB86-4D31-A535-45BD24065721}" srcOrd="2" destOrd="0" parTransId="{9CD34A4D-9771-4379-9677-F51F33EEFE7C}" sibTransId="{AEDD7E92-6CAD-4847-A34C-DD96419BADAB}"/>
    <dgm:cxn modelId="{58EC7560-B708-4103-ACF2-E4E0D8B16704}" srcId="{90AA41FD-E410-48C2-B4FD-907620AB697F}" destId="{F4D9F686-87F7-4AC2-AED4-65FE9044CB21}" srcOrd="0" destOrd="0" parTransId="{FB2B9517-AA50-419E-8FCF-A0BE9950C125}" sibTransId="{F210200D-A4A1-4E4D-BB85-195AE32E0B73}"/>
    <dgm:cxn modelId="{4003BD49-05D7-4AA6-9B7C-45454DD64709}" srcId="{082B15F9-31F6-4258-8C11-176A17FFCADE}" destId="{A9961BA6-A654-472A-9DA6-F4A69637B87B}" srcOrd="0" destOrd="0" parTransId="{E9EE2340-EC63-4491-A06B-CF7EFAA7451A}" sibTransId="{E7CE7E4F-CE7A-4399-B650-AB2F2A6A9120}"/>
    <dgm:cxn modelId="{F2F7F04B-ADDB-4B89-868E-763712E82322}" type="presOf" srcId="{769F008A-D0D1-441D-8AAB-B62644EE4700}" destId="{B1671467-0670-4D1F-AD9F-A700CAA09D0D}" srcOrd="1" destOrd="0" presId="urn:microsoft.com/office/officeart/2005/8/layout/hProcess6"/>
    <dgm:cxn modelId="{DF8E114D-0826-4922-9B44-BF3D4F35CBB2}" type="presOf" srcId="{769F008A-D0D1-441D-8AAB-B62644EE4700}" destId="{0CC00CF7-D0FF-4781-AB71-03E389F24FE1}" srcOrd="0" destOrd="0" presId="urn:microsoft.com/office/officeart/2005/8/layout/hProcess6"/>
    <dgm:cxn modelId="{E673566D-C960-46E1-9B03-04B88C5B419A}" type="presOf" srcId="{082B15F9-31F6-4258-8C11-176A17FFCADE}" destId="{F9FAA794-9A27-4E81-A006-6AC7E7330D50}" srcOrd="0" destOrd="0" presId="urn:microsoft.com/office/officeart/2005/8/layout/hProcess6"/>
    <dgm:cxn modelId="{B62FD459-F738-42B1-BC6E-00393ABEAB26}" type="presOf" srcId="{F4D9F686-87F7-4AC2-AED4-65FE9044CB21}" destId="{5C960523-D314-44C0-8730-59FD5FD1C35D}" srcOrd="0" destOrd="0" presId="urn:microsoft.com/office/officeart/2005/8/layout/hProcess6"/>
    <dgm:cxn modelId="{6D17EBA3-ED8E-4BD4-84F0-AB7FBEDE8BDE}" type="presOf" srcId="{F4D9F686-87F7-4AC2-AED4-65FE9044CB21}" destId="{3D86A7CA-F3EF-4AB6-B932-4FC18231A6E8}" srcOrd="1" destOrd="0" presId="urn:microsoft.com/office/officeart/2005/8/layout/hProcess6"/>
    <dgm:cxn modelId="{5E5A36B4-4C9D-4A30-92D8-9BFAA502560A}" type="presOf" srcId="{9677F9F3-87ED-47AA-89A4-19A95433DCF7}" destId="{4D94F900-CDD1-4994-B468-942B127FC8DF}" srcOrd="0" destOrd="0" presId="urn:microsoft.com/office/officeart/2005/8/layout/hProcess6"/>
    <dgm:cxn modelId="{A464B8BA-91BB-41A2-BE7E-DBBFBAE7BF5B}" srcId="{A9961BA6-A654-472A-9DA6-F4A69637B87B}" destId="{9677F9F3-87ED-47AA-89A4-19A95433DCF7}" srcOrd="0" destOrd="0" parTransId="{36A67D39-1B8F-4ED7-9154-F5A8097A6073}" sibTransId="{3AA7B0C7-9B8B-46DB-8DB6-AA20671A19F9}"/>
    <dgm:cxn modelId="{7A509BBB-A851-4B5F-B3F7-F5256772F73B}" srcId="{90AA41FD-E410-48C2-B4FD-907620AB697F}" destId="{4420B556-1107-40E0-9BF7-9F3DD1BEEA59}" srcOrd="1" destOrd="0" parTransId="{52FA5CC4-5B2F-4FC8-84F5-4A09934C13FE}" sibTransId="{F5C546D4-9CA3-496E-97E9-B7953C96D882}"/>
    <dgm:cxn modelId="{04F34BC4-4CF9-4ADD-B4E4-5053D03C33AB}" type="presOf" srcId="{90AA41FD-E410-48C2-B4FD-907620AB697F}" destId="{C76397AD-693E-4263-B73A-7E373BA95232}" srcOrd="0" destOrd="0" presId="urn:microsoft.com/office/officeart/2005/8/layout/hProcess6"/>
    <dgm:cxn modelId="{725F8CCA-9A84-4F37-A347-7BB9F5D0400B}" type="presOf" srcId="{C6E66F94-EB86-4D31-A535-45BD24065721}" destId="{4182AF01-01EE-446E-BD68-E3D38C31FE70}" srcOrd="0" destOrd="0" presId="urn:microsoft.com/office/officeart/2005/8/layout/hProcess6"/>
    <dgm:cxn modelId="{235810CB-1F91-4414-A8A6-F63A672831F4}" type="presOf" srcId="{4420B556-1107-40E0-9BF7-9F3DD1BEEA59}" destId="{5C960523-D314-44C0-8730-59FD5FD1C35D}" srcOrd="0" destOrd="1" presId="urn:microsoft.com/office/officeart/2005/8/layout/hProcess6"/>
    <dgm:cxn modelId="{40A70ED2-3B73-4AB0-ABBB-6ABEEA7C4EC3}" srcId="{082B15F9-31F6-4258-8C11-176A17FFCADE}" destId="{90AA41FD-E410-48C2-B4FD-907620AB697F}" srcOrd="1" destOrd="0" parTransId="{DF699A55-4CFD-4A6B-AD04-8C7F5066B6FA}" sibTransId="{22AB49E5-A66E-49E5-9C1E-B16642DE7A30}"/>
    <dgm:cxn modelId="{2BA7CBEE-0E24-42C3-A816-57595A1C5077}" type="presOf" srcId="{9677F9F3-87ED-47AA-89A4-19A95433DCF7}" destId="{CB19017B-4092-4EB0-B9C9-07B05D99D591}" srcOrd="1" destOrd="0" presId="urn:microsoft.com/office/officeart/2005/8/layout/hProcess6"/>
    <dgm:cxn modelId="{B4E6331D-CB53-4251-AA50-83F8276E4FB5}" type="presParOf" srcId="{F9FAA794-9A27-4E81-A006-6AC7E7330D50}" destId="{6D45DF87-2E2B-4E40-B75D-1C2303D4C3CD}" srcOrd="0" destOrd="0" presId="urn:microsoft.com/office/officeart/2005/8/layout/hProcess6"/>
    <dgm:cxn modelId="{3C2F0B09-FE41-4FC0-82A8-DC8A1A275C85}" type="presParOf" srcId="{6D45DF87-2E2B-4E40-B75D-1C2303D4C3CD}" destId="{B5E9680F-17AD-466F-BCEB-BE61C9FB7176}" srcOrd="0" destOrd="0" presId="urn:microsoft.com/office/officeart/2005/8/layout/hProcess6"/>
    <dgm:cxn modelId="{6087EF0F-2E08-4CDC-AD85-95BD1DBB3894}" type="presParOf" srcId="{6D45DF87-2E2B-4E40-B75D-1C2303D4C3CD}" destId="{4D94F900-CDD1-4994-B468-942B127FC8DF}" srcOrd="1" destOrd="0" presId="urn:microsoft.com/office/officeart/2005/8/layout/hProcess6"/>
    <dgm:cxn modelId="{2DF88E73-7E0C-455D-97C7-4669564198FC}" type="presParOf" srcId="{6D45DF87-2E2B-4E40-B75D-1C2303D4C3CD}" destId="{CB19017B-4092-4EB0-B9C9-07B05D99D591}" srcOrd="2" destOrd="0" presId="urn:microsoft.com/office/officeart/2005/8/layout/hProcess6"/>
    <dgm:cxn modelId="{FE989811-60F3-4617-B34A-A5D23CCDDD4F}" type="presParOf" srcId="{6D45DF87-2E2B-4E40-B75D-1C2303D4C3CD}" destId="{1518BB30-21AA-4D92-A198-02FB4D0473DC}" srcOrd="3" destOrd="0" presId="urn:microsoft.com/office/officeart/2005/8/layout/hProcess6"/>
    <dgm:cxn modelId="{965CCAC4-BAE4-4EA6-8112-B22B3D69DADA}" type="presParOf" srcId="{F9FAA794-9A27-4E81-A006-6AC7E7330D50}" destId="{6EDA3289-F79A-438B-8911-CFDA9E5E802E}" srcOrd="1" destOrd="0" presId="urn:microsoft.com/office/officeart/2005/8/layout/hProcess6"/>
    <dgm:cxn modelId="{FCA4B643-0A1E-4759-89D5-FE9A7FA7AFB9}" type="presParOf" srcId="{F9FAA794-9A27-4E81-A006-6AC7E7330D50}" destId="{0D0DFB13-912D-4432-90C1-647A1CCD5687}" srcOrd="2" destOrd="0" presId="urn:microsoft.com/office/officeart/2005/8/layout/hProcess6"/>
    <dgm:cxn modelId="{5AA6E5C2-50F8-4B13-8D3C-1F0563A8E52E}" type="presParOf" srcId="{0D0DFB13-912D-4432-90C1-647A1CCD5687}" destId="{5BC53525-9D65-4492-ADEE-688870A0C9C6}" srcOrd="0" destOrd="0" presId="urn:microsoft.com/office/officeart/2005/8/layout/hProcess6"/>
    <dgm:cxn modelId="{F996B506-F84A-4CE9-916A-5E7748FDD3C7}" type="presParOf" srcId="{0D0DFB13-912D-4432-90C1-647A1CCD5687}" destId="{5C960523-D314-44C0-8730-59FD5FD1C35D}" srcOrd="1" destOrd="0" presId="urn:microsoft.com/office/officeart/2005/8/layout/hProcess6"/>
    <dgm:cxn modelId="{927ED775-21A1-4660-A564-10A5EF35098A}" type="presParOf" srcId="{0D0DFB13-912D-4432-90C1-647A1CCD5687}" destId="{3D86A7CA-F3EF-4AB6-B932-4FC18231A6E8}" srcOrd="2" destOrd="0" presId="urn:microsoft.com/office/officeart/2005/8/layout/hProcess6"/>
    <dgm:cxn modelId="{C6D6E867-0066-418B-B75A-4667932FE6AA}" type="presParOf" srcId="{0D0DFB13-912D-4432-90C1-647A1CCD5687}" destId="{C76397AD-693E-4263-B73A-7E373BA95232}" srcOrd="3" destOrd="0" presId="urn:microsoft.com/office/officeart/2005/8/layout/hProcess6"/>
    <dgm:cxn modelId="{1488C309-2DF1-4C58-A3B8-421037AA1E90}" type="presParOf" srcId="{F9FAA794-9A27-4E81-A006-6AC7E7330D50}" destId="{13AC0D6F-95C3-43AA-B325-F3EBAF4DBD4B}" srcOrd="3" destOrd="0" presId="urn:microsoft.com/office/officeart/2005/8/layout/hProcess6"/>
    <dgm:cxn modelId="{7EFDFA21-75DD-477A-ABFA-3E7E05DB447A}" type="presParOf" srcId="{F9FAA794-9A27-4E81-A006-6AC7E7330D50}" destId="{4E0BBAF2-C736-4EB2-A485-048C484CCAF6}" srcOrd="4" destOrd="0" presId="urn:microsoft.com/office/officeart/2005/8/layout/hProcess6"/>
    <dgm:cxn modelId="{E20DCE2F-55E7-4F5D-B0CC-3006B64F9E49}" type="presParOf" srcId="{4E0BBAF2-C736-4EB2-A485-048C484CCAF6}" destId="{56006876-0948-4C8E-8604-081BAFEB67ED}" srcOrd="0" destOrd="0" presId="urn:microsoft.com/office/officeart/2005/8/layout/hProcess6"/>
    <dgm:cxn modelId="{703B0CAE-4ED8-4EE4-B4D1-F2142F7483D2}" type="presParOf" srcId="{4E0BBAF2-C736-4EB2-A485-048C484CCAF6}" destId="{0CC00CF7-D0FF-4781-AB71-03E389F24FE1}" srcOrd="1" destOrd="0" presId="urn:microsoft.com/office/officeart/2005/8/layout/hProcess6"/>
    <dgm:cxn modelId="{211D061F-F29B-40B2-AAFD-F12907BD3D00}" type="presParOf" srcId="{4E0BBAF2-C736-4EB2-A485-048C484CCAF6}" destId="{B1671467-0670-4D1F-AD9F-A700CAA09D0D}" srcOrd="2" destOrd="0" presId="urn:microsoft.com/office/officeart/2005/8/layout/hProcess6"/>
    <dgm:cxn modelId="{02EDF25A-4893-4D3D-8A8A-FEC615BFFF2E}" type="presParOf" srcId="{4E0BBAF2-C736-4EB2-A485-048C484CCAF6}" destId="{4182AF01-01EE-446E-BD68-E3D38C31FE70}"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4F900-CDD1-4994-B468-942B127FC8DF}">
      <dsp:nvSpPr>
        <dsp:cNvPr id="0" name=""/>
        <dsp:cNvSpPr/>
      </dsp:nvSpPr>
      <dsp:spPr>
        <a:xfrm>
          <a:off x="739283" y="740954"/>
          <a:ext cx="2934901" cy="2565473"/>
        </a:xfrm>
        <a:prstGeom prst="rightArrow">
          <a:avLst>
            <a:gd name="adj1" fmla="val 70000"/>
            <a:gd name="adj2" fmla="val 50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en-US" sz="1600" kern="1200"/>
            <a:t>Policy revised &amp; released</a:t>
          </a:r>
          <a:endParaRPr lang="en-US" sz="1600" kern="1200" dirty="0"/>
        </a:p>
      </dsp:txBody>
      <dsp:txXfrm>
        <a:off x="1473009" y="1125775"/>
        <a:ext cx="1430764" cy="1795831"/>
      </dsp:txXfrm>
    </dsp:sp>
    <dsp:sp modelId="{1518BB30-21AA-4D92-A198-02FB4D0473DC}">
      <dsp:nvSpPr>
        <dsp:cNvPr id="0" name=""/>
        <dsp:cNvSpPr/>
      </dsp:nvSpPr>
      <dsp:spPr>
        <a:xfrm>
          <a:off x="5558" y="1289965"/>
          <a:ext cx="1467450" cy="146745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Jul-Aug 2019</a:t>
          </a:r>
          <a:endParaRPr lang="en-US" sz="1600" kern="1200" dirty="0"/>
        </a:p>
      </dsp:txBody>
      <dsp:txXfrm>
        <a:off x="220461" y="1504868"/>
        <a:ext cx="1037644" cy="1037644"/>
      </dsp:txXfrm>
    </dsp:sp>
    <dsp:sp modelId="{5C960523-D314-44C0-8730-59FD5FD1C35D}">
      <dsp:nvSpPr>
        <dsp:cNvPr id="0" name=""/>
        <dsp:cNvSpPr/>
      </dsp:nvSpPr>
      <dsp:spPr>
        <a:xfrm>
          <a:off x="4591342" y="740954"/>
          <a:ext cx="2934901" cy="2565473"/>
        </a:xfrm>
        <a:prstGeom prst="rightArrow">
          <a:avLst>
            <a:gd name="adj1" fmla="val 70000"/>
            <a:gd name="adj2" fmla="val 50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a:t>Policy effective for new DPA </a:t>
          </a:r>
          <a:endParaRPr lang="en-US" sz="1300" kern="1200" dirty="0"/>
        </a:p>
        <a:p>
          <a:pPr marL="114300" lvl="1" indent="-114300" algn="l" defTabSz="577850">
            <a:lnSpc>
              <a:spcPct val="90000"/>
            </a:lnSpc>
            <a:spcBef>
              <a:spcPct val="0"/>
            </a:spcBef>
            <a:spcAft>
              <a:spcPct val="15000"/>
            </a:spcAft>
            <a:buChar char="•"/>
          </a:pPr>
          <a:r>
            <a:rPr lang="en-US" sz="1300" kern="1200"/>
            <a:t>Current DPA grandfathered</a:t>
          </a:r>
          <a:endParaRPr lang="en-US" sz="1300" kern="1200" dirty="0"/>
        </a:p>
      </dsp:txBody>
      <dsp:txXfrm>
        <a:off x="5325067" y="1125775"/>
        <a:ext cx="1430764" cy="1795831"/>
      </dsp:txXfrm>
    </dsp:sp>
    <dsp:sp modelId="{C76397AD-693E-4263-B73A-7E373BA95232}">
      <dsp:nvSpPr>
        <dsp:cNvPr id="0" name=""/>
        <dsp:cNvSpPr/>
      </dsp:nvSpPr>
      <dsp:spPr>
        <a:xfrm>
          <a:off x="3857616" y="1289965"/>
          <a:ext cx="1467450" cy="146745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Jan 1, 2020</a:t>
          </a:r>
          <a:endParaRPr lang="en-US" sz="1600" kern="1200" dirty="0"/>
        </a:p>
      </dsp:txBody>
      <dsp:txXfrm>
        <a:off x="4072519" y="1504868"/>
        <a:ext cx="1037644" cy="1037644"/>
      </dsp:txXfrm>
    </dsp:sp>
    <dsp:sp modelId="{0CC00CF7-D0FF-4781-AB71-03E389F24FE1}">
      <dsp:nvSpPr>
        <dsp:cNvPr id="0" name=""/>
        <dsp:cNvSpPr/>
      </dsp:nvSpPr>
      <dsp:spPr>
        <a:xfrm>
          <a:off x="8443400" y="740954"/>
          <a:ext cx="2934901" cy="2565473"/>
        </a:xfrm>
        <a:prstGeom prst="rightArrow">
          <a:avLst>
            <a:gd name="adj1" fmla="val 70000"/>
            <a:gd name="adj2" fmla="val 50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0" lvl="0" indent="0" algn="ctr" defTabSz="577850">
            <a:lnSpc>
              <a:spcPct val="90000"/>
            </a:lnSpc>
            <a:spcBef>
              <a:spcPct val="0"/>
            </a:spcBef>
            <a:spcAft>
              <a:spcPct val="35000"/>
            </a:spcAft>
            <a:buNone/>
          </a:pPr>
          <a:r>
            <a:rPr lang="en-US" sz="1300" kern="1200"/>
            <a:t>Policy effective for all DPA</a:t>
          </a:r>
          <a:endParaRPr lang="en-US" sz="1300" kern="1200" dirty="0"/>
        </a:p>
      </dsp:txBody>
      <dsp:txXfrm>
        <a:off x="9177126" y="1125775"/>
        <a:ext cx="1430764" cy="1795831"/>
      </dsp:txXfrm>
    </dsp:sp>
    <dsp:sp modelId="{4182AF01-01EE-446E-BD68-E3D38C31FE70}">
      <dsp:nvSpPr>
        <dsp:cNvPr id="0" name=""/>
        <dsp:cNvSpPr/>
      </dsp:nvSpPr>
      <dsp:spPr>
        <a:xfrm>
          <a:off x="7709675" y="1289965"/>
          <a:ext cx="1467450" cy="146745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Jan 1, 2021</a:t>
          </a:r>
          <a:endParaRPr lang="en-US" sz="1600" kern="1200" dirty="0"/>
        </a:p>
      </dsp:txBody>
      <dsp:txXfrm>
        <a:off x="7924578" y="1504868"/>
        <a:ext cx="1037644" cy="103764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A834-86CA-43A9-9B18-C28BD494A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E246EA-5CA1-4551-9ACE-D7C46B6534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127A6C3C-4D8C-42F4-80B5-23EA7C04E7E8}"/>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alt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a:extLst>
              <a:ext uri="{FF2B5EF4-FFF2-40B4-BE49-F238E27FC236}">
                <a16:creationId xmlns:a16="http://schemas.microsoft.com/office/drawing/2014/main" id="{0A4E52FF-AC44-45E4-9D04-1ADE7E922AF8}"/>
              </a:ext>
            </a:extLst>
          </p:cNvPr>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altLang="en-US" sz="1400" b="0" i="0" u="none" strike="noStrike" kern="1200" cap="none" spc="0" normalizeH="0" baseline="0" noProof="0">
                <a:ln>
                  <a:noFill/>
                </a:ln>
                <a:solidFill>
                  <a:srgbClr val="000000"/>
                </a:solidFill>
                <a:effectLst/>
                <a:uLnTx/>
                <a:uFillTx/>
                <a:latin typeface="Arial"/>
                <a:ea typeface="+mn-ea"/>
                <a:cs typeface="+mn-cs"/>
              </a:rPr>
              <a:t>Add a footer</a:t>
            </a:r>
          </a:p>
        </p:txBody>
      </p:sp>
      <p:sp>
        <p:nvSpPr>
          <p:cNvPr id="6" name="Rectangle 6">
            <a:extLst>
              <a:ext uri="{FF2B5EF4-FFF2-40B4-BE49-F238E27FC236}">
                <a16:creationId xmlns:a16="http://schemas.microsoft.com/office/drawing/2014/main" id="{430550AF-2A9C-4A84-8B5F-7BB9D001373D}"/>
              </a:ext>
            </a:extLst>
          </p:cNvPr>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7F6ACD0-DEA6-4EF5-81E2-5F6ABDA450AE}" type="slidenum">
              <a:rPr kumimoji="0" lang="es-E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E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38903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83384460"/>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53223251"/>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57062725"/>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4407650"/>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09569259"/>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45716525"/>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55900077"/>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13625012"/>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31620772"/>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96825915"/>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28945204"/>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970796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16752792"/>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76686400"/>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54721539"/>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01145706"/>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07-Aug-19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07-Aug-19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2CCCC96-2D99-49FC-9EFE-99AAF44C7A1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a:extLst>
              <a:ext uri="{FF2B5EF4-FFF2-40B4-BE49-F238E27FC236}">
                <a16:creationId xmlns:a16="http://schemas.microsoft.com/office/drawing/2014/main" id="{9BA7CED6-9EFF-4D48-81BB-A8EC5B0DAEC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a:extLst>
              <a:ext uri="{FF2B5EF4-FFF2-40B4-BE49-F238E27FC236}">
                <a16:creationId xmlns:a16="http://schemas.microsoft.com/office/drawing/2014/main" id="{1C18D62D-3AB0-4161-9AEF-7AC56D26B8AC}"/>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en-US"/>
          </a:p>
        </p:txBody>
      </p:sp>
      <p:sp>
        <p:nvSpPr>
          <p:cNvPr id="1029" name="Rectangle 5">
            <a:extLst>
              <a:ext uri="{FF2B5EF4-FFF2-40B4-BE49-F238E27FC236}">
                <a16:creationId xmlns:a16="http://schemas.microsoft.com/office/drawing/2014/main" id="{DDEA9833-DE34-4741-AC46-86AA80EB503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r>
              <a:rPr lang="es-ES" altLang="en-US"/>
              <a:t>Add a footer</a:t>
            </a:r>
          </a:p>
        </p:txBody>
      </p:sp>
      <p:sp>
        <p:nvSpPr>
          <p:cNvPr id="1030" name="Rectangle 6">
            <a:extLst>
              <a:ext uri="{FF2B5EF4-FFF2-40B4-BE49-F238E27FC236}">
                <a16:creationId xmlns:a16="http://schemas.microsoft.com/office/drawing/2014/main" id="{D81C94AC-AB59-4AB1-8298-C40024398C0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C28C2F4-AD4E-47FE-A175-4315D9945D2A}" type="slidenum">
              <a:rPr lang="es-ES" altLang="en-US"/>
              <a:pPr>
                <a:defRPr/>
              </a:pPr>
              <a:t>‹#›</a:t>
            </a:fld>
            <a:endParaRPr lang="es-ES" altLang="en-US"/>
          </a:p>
        </p:txBody>
      </p:sp>
    </p:spTree>
    <p:extLst>
      <p:ext uri="{BB962C8B-B14F-4D97-AF65-F5344CB8AC3E}">
        <p14:creationId xmlns:p14="http://schemas.microsoft.com/office/powerpoint/2010/main" val="263285629"/>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94128488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Lst>
  <p:transition spd="slow">
    <p:randomBar dir="vert"/>
  </p:transition>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mailto:purchasing@adm.idaho.g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hyperlink" Target="mailto:purchasing@adm.idaho.gov" TargetMode="External"/><Relationship Id="rId2" Type="http://schemas.openxmlformats.org/officeDocument/2006/relationships/hyperlink" Target="mailto:IPRO@adm.idaho.gov"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9.xml"/><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19.xml"/><Relationship Id="rId1" Type="http://schemas.openxmlformats.org/officeDocument/2006/relationships/tags" Target="../tags/tag11.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commons.wikimedia.org/wiki/File:Seal_of_Idaho.svg"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mailto:purchasing@adm.idaho.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2">
              <a:lumMod val="90000"/>
            </a:schemeClr>
          </a:solidFill>
        </p:grpSpPr>
        <p:sp>
          <p:nvSpPr>
            <p:cNvPr id="13"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4"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5"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6"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9"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0"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2"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3"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4"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pic>
        <p:nvPicPr>
          <p:cNvPr id="29" name="Picture 28">
            <a:extLst>
              <a:ext uri="{FF2B5EF4-FFF2-40B4-BE49-F238E27FC236}">
                <a16:creationId xmlns:a16="http://schemas.microsoft.com/office/drawing/2014/main" id="{73A55164-6B24-4C02-8DE5-CE766769107B}"/>
              </a:ext>
            </a:extLst>
          </p:cNvPr>
          <p:cNvPicPr>
            <a:picLocks noChangeAspect="1"/>
          </p:cNvPicPr>
          <p:nvPr/>
        </p:nvPicPr>
        <p:blipFill>
          <a:blip r:embed="rId3"/>
          <a:stretch>
            <a:fillRect/>
          </a:stretch>
        </p:blipFill>
        <p:spPr>
          <a:xfrm>
            <a:off x="5282479" y="1762125"/>
            <a:ext cx="2133600" cy="3333750"/>
          </a:xfrm>
          <a:prstGeom prst="rect">
            <a:avLst/>
          </a:prstGeom>
          <a:ln>
            <a:noFill/>
          </a:ln>
          <a:effectLst>
            <a:softEdge rad="31750"/>
          </a:effectLst>
        </p:spPr>
      </p:pic>
      <p:sp>
        <p:nvSpPr>
          <p:cNvPr id="30" name="Rectangle 29">
            <a:extLst>
              <a:ext uri="{FF2B5EF4-FFF2-40B4-BE49-F238E27FC236}">
                <a16:creationId xmlns:a16="http://schemas.microsoft.com/office/drawing/2014/main" id="{ED836DA6-0082-4362-8415-F6D59E869B2A}"/>
              </a:ext>
            </a:extLst>
          </p:cNvPr>
          <p:cNvSpPr/>
          <p:nvPr/>
        </p:nvSpPr>
        <p:spPr>
          <a:xfrm>
            <a:off x="5358063" y="1762125"/>
            <a:ext cx="2058016" cy="333375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E02AD-2F6A-4CC6-AD7A-FBE0B55BE2AA}"/>
              </a:ext>
            </a:extLst>
          </p:cNvPr>
          <p:cNvSpPr>
            <a:spLocks noGrp="1"/>
          </p:cNvSpPr>
          <p:nvPr>
            <p:ph type="ctrTitle"/>
          </p:nvPr>
        </p:nvSpPr>
        <p:spPr>
          <a:xfrm>
            <a:off x="1304103" y="1318591"/>
            <a:ext cx="5800929" cy="4220820"/>
          </a:xfrm>
        </p:spPr>
        <p:txBody>
          <a:bodyPr anchor="ctr">
            <a:normAutofit/>
          </a:bodyPr>
          <a:lstStyle/>
          <a:p>
            <a:pPr algn="r"/>
            <a:r>
              <a:rPr lang="en-US" sz="6600">
                <a:solidFill>
                  <a:schemeClr val="tx2">
                    <a:lumMod val="75000"/>
                  </a:schemeClr>
                </a:solidFill>
              </a:rPr>
              <a:t>Idaho Division of Purchasing</a:t>
            </a:r>
          </a:p>
        </p:txBody>
      </p:sp>
      <p:sp>
        <p:nvSpPr>
          <p:cNvPr id="3" name="Subtitle 2">
            <a:extLst>
              <a:ext uri="{FF2B5EF4-FFF2-40B4-BE49-F238E27FC236}">
                <a16:creationId xmlns:a16="http://schemas.microsoft.com/office/drawing/2014/main" id="{CE111F40-9592-41D4-9A60-22F93A797ACE}"/>
              </a:ext>
            </a:extLst>
          </p:cNvPr>
          <p:cNvSpPr>
            <a:spLocks noGrp="1"/>
          </p:cNvSpPr>
          <p:nvPr>
            <p:ph type="subTitle" idx="1"/>
          </p:nvPr>
        </p:nvSpPr>
        <p:spPr>
          <a:xfrm>
            <a:off x="7855048" y="1871831"/>
            <a:ext cx="3539405" cy="3199806"/>
          </a:xfrm>
        </p:spPr>
        <p:txBody>
          <a:bodyPr anchor="ctr">
            <a:normAutofit/>
          </a:bodyPr>
          <a:lstStyle/>
          <a:p>
            <a:r>
              <a:rPr lang="en-US" sz="2400" dirty="0">
                <a:solidFill>
                  <a:schemeClr val="tx2">
                    <a:lumMod val="75000"/>
                  </a:schemeClr>
                </a:solidFill>
              </a:rPr>
              <a:t>Quarterly Workshop</a:t>
            </a:r>
          </a:p>
          <a:p>
            <a:r>
              <a:rPr lang="en-US" i="1" dirty="0">
                <a:solidFill>
                  <a:schemeClr val="tx2">
                    <a:lumMod val="75000"/>
                  </a:schemeClr>
                </a:solidFill>
              </a:rPr>
              <a:t>August 7, 2019</a:t>
            </a:r>
          </a:p>
        </p:txBody>
      </p:sp>
      <p:cxnSp>
        <p:nvCxnSpPr>
          <p:cNvPr id="26" name="Straight Connector 25">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7196"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13909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C2AD-8B26-4F53-BA3A-93EEF97D60AB}"/>
              </a:ext>
            </a:extLst>
          </p:cNvPr>
          <p:cNvSpPr>
            <a:spLocks noGrp="1"/>
          </p:cNvSpPr>
          <p:nvPr>
            <p:ph type="title"/>
          </p:nvPr>
        </p:nvSpPr>
        <p:spPr>
          <a:xfrm>
            <a:off x="2445145" y="688762"/>
            <a:ext cx="8911687" cy="776851"/>
          </a:xfrm>
        </p:spPr>
        <p:txBody>
          <a:bodyPr/>
          <a:lstStyle/>
          <a:p>
            <a:r>
              <a:rPr lang="en-US" dirty="0"/>
              <a:t>Exemption Requests</a:t>
            </a:r>
          </a:p>
        </p:txBody>
      </p:sp>
      <p:pic>
        <p:nvPicPr>
          <p:cNvPr id="7" name="Picture 6">
            <a:extLst>
              <a:ext uri="{FF2B5EF4-FFF2-40B4-BE49-F238E27FC236}">
                <a16:creationId xmlns:a16="http://schemas.microsoft.com/office/drawing/2014/main" id="{738CB9D7-0F1A-4C4F-826C-4E0AC1112DD7}"/>
              </a:ext>
            </a:extLst>
          </p:cNvPr>
          <p:cNvPicPr>
            <a:picLocks noChangeAspect="1"/>
          </p:cNvPicPr>
          <p:nvPr/>
        </p:nvPicPr>
        <p:blipFill rotWithShape="1">
          <a:blip r:embed="rId2"/>
          <a:srcRect t="38532"/>
          <a:stretch/>
        </p:blipFill>
        <p:spPr>
          <a:xfrm>
            <a:off x="2445145" y="1444303"/>
            <a:ext cx="4765127" cy="5036720"/>
          </a:xfrm>
          <a:prstGeom prst="rect">
            <a:avLst/>
          </a:prstGeom>
        </p:spPr>
      </p:pic>
      <p:pic>
        <p:nvPicPr>
          <p:cNvPr id="12" name="Picture 11">
            <a:extLst>
              <a:ext uri="{FF2B5EF4-FFF2-40B4-BE49-F238E27FC236}">
                <a16:creationId xmlns:a16="http://schemas.microsoft.com/office/drawing/2014/main" id="{5412B1F4-2B7A-4073-B9A6-D3E811443A12}"/>
              </a:ext>
            </a:extLst>
          </p:cNvPr>
          <p:cNvPicPr>
            <a:picLocks noChangeAspect="1"/>
          </p:cNvPicPr>
          <p:nvPr/>
        </p:nvPicPr>
        <p:blipFill rotWithShape="1">
          <a:blip r:embed="rId3"/>
          <a:srcRect t="32741"/>
          <a:stretch/>
        </p:blipFill>
        <p:spPr>
          <a:xfrm>
            <a:off x="7625483" y="1293272"/>
            <a:ext cx="2287083" cy="5117109"/>
          </a:xfrm>
          <a:prstGeom prst="rect">
            <a:avLst/>
          </a:prstGeom>
        </p:spPr>
      </p:pic>
      <p:sp>
        <p:nvSpPr>
          <p:cNvPr id="5" name="Isosceles Triangle 4">
            <a:extLst>
              <a:ext uri="{FF2B5EF4-FFF2-40B4-BE49-F238E27FC236}">
                <a16:creationId xmlns:a16="http://schemas.microsoft.com/office/drawing/2014/main" id="{D37FB577-0F68-4D57-8282-6B0FBAA3C8C0}"/>
              </a:ext>
            </a:extLst>
          </p:cNvPr>
          <p:cNvSpPr/>
          <p:nvPr/>
        </p:nvSpPr>
        <p:spPr>
          <a:xfrm rot="5400000">
            <a:off x="1984075" y="2574003"/>
            <a:ext cx="662730" cy="36097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6902C05F-7FEB-4319-879D-BB4E1EB634DE}"/>
              </a:ext>
            </a:extLst>
          </p:cNvPr>
          <p:cNvSpPr/>
          <p:nvPr/>
        </p:nvSpPr>
        <p:spPr>
          <a:xfrm rot="5400000">
            <a:off x="1984075" y="5105939"/>
            <a:ext cx="662730" cy="36097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36CB3E4-7C8E-4D64-90F1-31F50615914B}"/>
              </a:ext>
            </a:extLst>
          </p:cNvPr>
          <p:cNvSpPr/>
          <p:nvPr/>
        </p:nvSpPr>
        <p:spPr>
          <a:xfrm>
            <a:off x="1359017" y="1585519"/>
            <a:ext cx="847288" cy="48248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B6A4718-6C9B-4BCA-A9B7-065FCB752460}"/>
              </a:ext>
            </a:extLst>
          </p:cNvPr>
          <p:cNvSpPr txBox="1"/>
          <p:nvPr/>
        </p:nvSpPr>
        <p:spPr>
          <a:xfrm rot="16200000">
            <a:off x="-928830" y="3308902"/>
            <a:ext cx="5658729" cy="954107"/>
          </a:xfrm>
          <a:prstGeom prst="rect">
            <a:avLst/>
          </a:prstGeom>
          <a:noFill/>
        </p:spPr>
        <p:txBody>
          <a:bodyPr wrap="square" rtlCol="0">
            <a:spAutoFit/>
          </a:bodyPr>
          <a:lstStyle/>
          <a:p>
            <a:pPr algn="ctr"/>
            <a:r>
              <a:rPr lang="en-US" b="1" dirty="0" err="1">
                <a:solidFill>
                  <a:schemeClr val="bg1"/>
                </a:solidFill>
              </a:rPr>
              <a:t>WebCorrespondence</a:t>
            </a:r>
            <a:endParaRPr lang="en-US" b="1" dirty="0">
              <a:solidFill>
                <a:schemeClr val="bg1"/>
              </a:solidFill>
            </a:endParaRPr>
          </a:p>
          <a:p>
            <a:pPr algn="ctr"/>
            <a:r>
              <a:rPr lang="en-US" b="1" dirty="0">
                <a:solidFill>
                  <a:schemeClr val="bg1"/>
                </a:solidFill>
                <a:hlinkClick r:id="rId4">
                  <a:extLst>
                    <a:ext uri="{A12FA001-AC4F-418D-AE19-62706E023703}">
                      <ahyp:hlinkClr xmlns:ahyp="http://schemas.microsoft.com/office/drawing/2018/hyperlinkcolor" val="tx"/>
                    </a:ext>
                  </a:extLst>
                </a:hlinkClick>
              </a:rPr>
              <a:t>purchasing@adm.idaho.gov</a:t>
            </a:r>
            <a:r>
              <a:rPr lang="en-US" b="1" dirty="0">
                <a:solidFill>
                  <a:schemeClr val="bg1"/>
                </a:solidFill>
              </a:rPr>
              <a:t> </a:t>
            </a:r>
          </a:p>
          <a:p>
            <a:pPr algn="ctr"/>
            <a:endParaRPr lang="en-US" b="1" dirty="0">
              <a:solidFill>
                <a:schemeClr val="bg1"/>
              </a:solidFill>
            </a:endParaRPr>
          </a:p>
        </p:txBody>
      </p:sp>
      <p:sp>
        <p:nvSpPr>
          <p:cNvPr id="10" name="Rectangle 9">
            <a:extLst>
              <a:ext uri="{FF2B5EF4-FFF2-40B4-BE49-F238E27FC236}">
                <a16:creationId xmlns:a16="http://schemas.microsoft.com/office/drawing/2014/main" id="{7F5042AA-E8BC-4DAE-ABCA-72F94505BC1F}"/>
              </a:ext>
            </a:extLst>
          </p:cNvPr>
          <p:cNvSpPr/>
          <p:nvPr/>
        </p:nvSpPr>
        <p:spPr>
          <a:xfrm>
            <a:off x="7046039" y="50508"/>
            <a:ext cx="5145961" cy="369332"/>
          </a:xfrm>
          <a:prstGeom prst="rect">
            <a:avLst/>
          </a:prstGeom>
        </p:spPr>
        <p:txBody>
          <a:bodyPr wrap="none">
            <a:spAutoFit/>
          </a:bodyPr>
          <a:lstStyle/>
          <a:p>
            <a:pPr>
              <a:buFont typeface="Arial" panose="020B0604020202020204" pitchFamily="34" charset="0"/>
              <a:buChar char="•"/>
            </a:pPr>
            <a:r>
              <a:rPr lang="en-US" dirty="0">
                <a:highlight>
                  <a:srgbClr val="FFFF00"/>
                </a:highlight>
              </a:rPr>
              <a:t>Implement various efficiency improvements</a:t>
            </a:r>
          </a:p>
        </p:txBody>
      </p:sp>
    </p:spTree>
    <p:extLst>
      <p:ext uri="{BB962C8B-B14F-4D97-AF65-F5344CB8AC3E}">
        <p14:creationId xmlns:p14="http://schemas.microsoft.com/office/powerpoint/2010/main" val="3991796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C2AD-8B26-4F53-BA3A-93EEF97D60AB}"/>
              </a:ext>
            </a:extLst>
          </p:cNvPr>
          <p:cNvSpPr>
            <a:spLocks noGrp="1"/>
          </p:cNvSpPr>
          <p:nvPr>
            <p:ph type="title"/>
          </p:nvPr>
        </p:nvSpPr>
        <p:spPr>
          <a:xfrm>
            <a:off x="2445143" y="688764"/>
            <a:ext cx="8911687" cy="1280890"/>
          </a:xfrm>
        </p:spPr>
        <p:txBody>
          <a:bodyPr/>
          <a:lstStyle/>
          <a:p>
            <a:r>
              <a:rPr lang="en-US" dirty="0"/>
              <a:t>Exemption Requests</a:t>
            </a:r>
          </a:p>
        </p:txBody>
      </p:sp>
      <p:sp>
        <p:nvSpPr>
          <p:cNvPr id="3" name="Content Placeholder 2">
            <a:extLst>
              <a:ext uri="{FF2B5EF4-FFF2-40B4-BE49-F238E27FC236}">
                <a16:creationId xmlns:a16="http://schemas.microsoft.com/office/drawing/2014/main" id="{3259122A-F874-4A56-ACEA-0CE1936E2D02}"/>
              </a:ext>
            </a:extLst>
          </p:cNvPr>
          <p:cNvSpPr>
            <a:spLocks noGrp="1"/>
          </p:cNvSpPr>
          <p:nvPr>
            <p:ph idx="1"/>
          </p:nvPr>
        </p:nvSpPr>
        <p:spPr>
          <a:xfrm>
            <a:off x="2445143" y="1607128"/>
            <a:ext cx="8915400" cy="3777622"/>
          </a:xfrm>
        </p:spPr>
        <p:txBody>
          <a:bodyPr>
            <a:normAutofit/>
          </a:bodyPr>
          <a:lstStyle/>
          <a:p>
            <a:r>
              <a:rPr lang="en-US" sz="2800" dirty="0"/>
              <a:t>Helpful Pointers for exemption requests</a:t>
            </a:r>
          </a:p>
          <a:p>
            <a:pPr lvl="1">
              <a:buFont typeface="Wingdings" panose="05000000000000000000" pitchFamily="2" charset="2"/>
              <a:buChar char="§"/>
            </a:pPr>
            <a:r>
              <a:rPr lang="en-US" sz="2400" dirty="0"/>
              <a:t>“Connect the dots” in your justification</a:t>
            </a:r>
          </a:p>
          <a:p>
            <a:pPr lvl="2">
              <a:buFont typeface="Courier New" panose="02070309020205020404" pitchFamily="49" charset="0"/>
              <a:buChar char="o"/>
            </a:pPr>
            <a:r>
              <a:rPr lang="en-US" sz="2000" dirty="0"/>
              <a:t>Write it as if someone may contest it</a:t>
            </a:r>
          </a:p>
          <a:p>
            <a:pPr lvl="1">
              <a:buFont typeface="Wingdings" panose="05000000000000000000" pitchFamily="2" charset="2"/>
              <a:buChar char="§"/>
            </a:pPr>
            <a:r>
              <a:rPr lang="en-US" sz="2400" dirty="0"/>
              <a:t>Help DOP help you!</a:t>
            </a:r>
          </a:p>
          <a:p>
            <a:pPr lvl="2">
              <a:buFont typeface="Courier New" panose="02070309020205020404" pitchFamily="49" charset="0"/>
              <a:buChar char="o"/>
            </a:pPr>
            <a:r>
              <a:rPr lang="en-US" sz="2000" dirty="0"/>
              <a:t>Questions are meant to help us understand the request so we can help strengthen it and to ensure the exemption is legal</a:t>
            </a:r>
          </a:p>
          <a:p>
            <a:pPr lvl="1"/>
            <a:endParaRPr lang="en-US" sz="2400" dirty="0"/>
          </a:p>
        </p:txBody>
      </p:sp>
      <p:sp>
        <p:nvSpPr>
          <p:cNvPr id="4" name="Rectangle 3">
            <a:extLst>
              <a:ext uri="{FF2B5EF4-FFF2-40B4-BE49-F238E27FC236}">
                <a16:creationId xmlns:a16="http://schemas.microsoft.com/office/drawing/2014/main" id="{BFC0E9B1-59B6-4FAA-A769-7D8A08087E39}"/>
              </a:ext>
            </a:extLst>
          </p:cNvPr>
          <p:cNvSpPr/>
          <p:nvPr/>
        </p:nvSpPr>
        <p:spPr>
          <a:xfrm>
            <a:off x="7046039" y="50508"/>
            <a:ext cx="5145961" cy="369332"/>
          </a:xfrm>
          <a:prstGeom prst="rect">
            <a:avLst/>
          </a:prstGeom>
        </p:spPr>
        <p:txBody>
          <a:bodyPr wrap="none">
            <a:spAutoFit/>
          </a:bodyPr>
          <a:lstStyle/>
          <a:p>
            <a:pPr>
              <a:buFont typeface="Arial" panose="020B0604020202020204" pitchFamily="34" charset="0"/>
              <a:buChar char="•"/>
            </a:pPr>
            <a:r>
              <a:rPr lang="en-US" dirty="0">
                <a:highlight>
                  <a:srgbClr val="FFFF00"/>
                </a:highlight>
              </a:rPr>
              <a:t>Implement various efficiency improvements</a:t>
            </a:r>
          </a:p>
        </p:txBody>
      </p:sp>
    </p:spTree>
    <p:extLst>
      <p:ext uri="{BB962C8B-B14F-4D97-AF65-F5344CB8AC3E}">
        <p14:creationId xmlns:p14="http://schemas.microsoft.com/office/powerpoint/2010/main" val="1703728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C2AD-8B26-4F53-BA3A-93EEF97D60AB}"/>
              </a:ext>
            </a:extLst>
          </p:cNvPr>
          <p:cNvSpPr>
            <a:spLocks noGrp="1"/>
          </p:cNvSpPr>
          <p:nvPr>
            <p:ph type="title"/>
          </p:nvPr>
        </p:nvSpPr>
        <p:spPr>
          <a:xfrm>
            <a:off x="2445149" y="688762"/>
            <a:ext cx="8911687" cy="776851"/>
          </a:xfrm>
        </p:spPr>
        <p:txBody>
          <a:bodyPr/>
          <a:lstStyle/>
          <a:p>
            <a:r>
              <a:rPr lang="en-US" dirty="0"/>
              <a:t>Delegated Purchasing Authority Policy</a:t>
            </a:r>
          </a:p>
        </p:txBody>
      </p:sp>
      <p:sp>
        <p:nvSpPr>
          <p:cNvPr id="3" name="Content Placeholder 2">
            <a:extLst>
              <a:ext uri="{FF2B5EF4-FFF2-40B4-BE49-F238E27FC236}">
                <a16:creationId xmlns:a16="http://schemas.microsoft.com/office/drawing/2014/main" id="{A35B4D6D-5E5A-40A7-B888-0C58DCD596B4}"/>
              </a:ext>
            </a:extLst>
          </p:cNvPr>
          <p:cNvSpPr>
            <a:spLocks noGrp="1"/>
          </p:cNvSpPr>
          <p:nvPr>
            <p:ph idx="1"/>
          </p:nvPr>
        </p:nvSpPr>
        <p:spPr>
          <a:xfrm>
            <a:off x="5574993" y="1721889"/>
            <a:ext cx="6445529" cy="3777622"/>
          </a:xfrm>
        </p:spPr>
        <p:txBody>
          <a:bodyPr>
            <a:noAutofit/>
          </a:bodyPr>
          <a:lstStyle/>
          <a:p>
            <a:r>
              <a:rPr lang="en-US" sz="2400" dirty="0"/>
              <a:t>A revised DPA policy will be released on August 9</a:t>
            </a:r>
          </a:p>
          <a:p>
            <a:pPr lvl="1">
              <a:buFont typeface="Wingdings" panose="05000000000000000000" pitchFamily="2" charset="2"/>
              <a:buChar char="§"/>
            </a:pPr>
            <a:r>
              <a:rPr lang="en-US" sz="2000" dirty="0"/>
              <a:t>Input provided by DOP, DAG and select agencies </a:t>
            </a:r>
          </a:p>
          <a:p>
            <a:r>
              <a:rPr lang="en-US" sz="2400" dirty="0"/>
              <a:t>Goals of the revised DPA policy</a:t>
            </a:r>
          </a:p>
          <a:p>
            <a:pPr lvl="1">
              <a:buFont typeface="Wingdings" panose="05000000000000000000" pitchFamily="2" charset="2"/>
              <a:buChar char="§"/>
            </a:pPr>
            <a:r>
              <a:rPr lang="en-US" sz="2000" dirty="0"/>
              <a:t>Cleanup dated content</a:t>
            </a:r>
          </a:p>
          <a:p>
            <a:pPr lvl="1">
              <a:buFont typeface="Wingdings" panose="05000000000000000000" pitchFamily="2" charset="2"/>
              <a:buChar char="§"/>
            </a:pPr>
            <a:r>
              <a:rPr lang="en-US" sz="2000" dirty="0"/>
              <a:t>Make decision regarding DPA transparent and objective </a:t>
            </a:r>
          </a:p>
          <a:p>
            <a:pPr lvl="1">
              <a:buFont typeface="Wingdings" panose="05000000000000000000" pitchFamily="2" charset="2"/>
              <a:buChar char="§"/>
            </a:pPr>
            <a:r>
              <a:rPr lang="en-US" sz="2000" dirty="0"/>
              <a:t>Ensure statewide Purchasing is done in a consistent and legal manner</a:t>
            </a:r>
          </a:p>
          <a:p>
            <a:pPr lvl="1">
              <a:buFont typeface="Wingdings" panose="05000000000000000000" pitchFamily="2" charset="2"/>
              <a:buChar char="§"/>
            </a:pPr>
            <a:r>
              <a:rPr lang="en-US" sz="2000" dirty="0"/>
              <a:t>Provide opportunity for more agencies to have DPA</a:t>
            </a:r>
          </a:p>
          <a:p>
            <a:pPr lvl="1"/>
            <a:endParaRPr lang="en-US" sz="2000" dirty="0"/>
          </a:p>
          <a:p>
            <a:pPr lvl="2"/>
            <a:endParaRPr lang="en-US" sz="1800" dirty="0"/>
          </a:p>
          <a:p>
            <a:pPr marL="0" indent="0">
              <a:buNone/>
            </a:pPr>
            <a:endParaRPr lang="en-US" sz="2400" dirty="0"/>
          </a:p>
          <a:p>
            <a:endParaRPr lang="en-US" sz="2400" dirty="0"/>
          </a:p>
          <a:p>
            <a:endParaRPr lang="en-US" sz="2400" dirty="0"/>
          </a:p>
          <a:p>
            <a:endParaRPr lang="en-US" sz="2400" dirty="0"/>
          </a:p>
          <a:p>
            <a:endParaRPr lang="en-US" sz="2400" dirty="0"/>
          </a:p>
          <a:p>
            <a:pPr lvl="1"/>
            <a:endParaRPr lang="en-US" sz="2000" dirty="0"/>
          </a:p>
          <a:p>
            <a:pPr marL="0" indent="0">
              <a:buNone/>
            </a:pPr>
            <a:endParaRPr lang="en-US" sz="2400" dirty="0"/>
          </a:p>
        </p:txBody>
      </p:sp>
      <p:sp>
        <p:nvSpPr>
          <p:cNvPr id="4" name="Rectangle 3">
            <a:extLst>
              <a:ext uri="{FF2B5EF4-FFF2-40B4-BE49-F238E27FC236}">
                <a16:creationId xmlns:a16="http://schemas.microsoft.com/office/drawing/2014/main" id="{476A7351-710C-441F-8557-0DCB8B0F7D93}"/>
              </a:ext>
            </a:extLst>
          </p:cNvPr>
          <p:cNvSpPr/>
          <p:nvPr/>
        </p:nvSpPr>
        <p:spPr>
          <a:xfrm>
            <a:off x="8543244" y="63154"/>
            <a:ext cx="3648756" cy="369332"/>
          </a:xfrm>
          <a:prstGeom prst="rect">
            <a:avLst/>
          </a:prstGeom>
        </p:spPr>
        <p:txBody>
          <a:bodyPr wrap="none">
            <a:spAutoFit/>
          </a:bodyPr>
          <a:lstStyle/>
          <a:p>
            <a:pPr marL="342900" indent="-342900">
              <a:spcBef>
                <a:spcPts val="1000"/>
              </a:spcBef>
              <a:buFont typeface="Arial" panose="020B0604020202020204" pitchFamily="34" charset="0"/>
              <a:buChar char="•"/>
            </a:pPr>
            <a:r>
              <a:rPr lang="en-US" dirty="0">
                <a:highlight>
                  <a:srgbClr val="FFFF00"/>
                </a:highlight>
              </a:rPr>
              <a:t>Publish a revised DPA policy</a:t>
            </a:r>
          </a:p>
        </p:txBody>
      </p:sp>
      <p:pic>
        <p:nvPicPr>
          <p:cNvPr id="9" name="Picture 8">
            <a:extLst>
              <a:ext uri="{FF2B5EF4-FFF2-40B4-BE49-F238E27FC236}">
                <a16:creationId xmlns:a16="http://schemas.microsoft.com/office/drawing/2014/main" id="{A4E03C7F-C90E-46E1-BE9D-493B70905A1C}"/>
              </a:ext>
            </a:extLst>
          </p:cNvPr>
          <p:cNvPicPr>
            <a:picLocks noChangeAspect="1"/>
          </p:cNvPicPr>
          <p:nvPr/>
        </p:nvPicPr>
        <p:blipFill>
          <a:blip r:embed="rId2"/>
          <a:srcRect b="14830"/>
          <a:stretch>
            <a:fillRect/>
          </a:stretch>
        </p:blipFill>
        <p:spPr>
          <a:xfrm>
            <a:off x="363983" y="1721889"/>
            <a:ext cx="4936739" cy="4215062"/>
          </a:xfrm>
          <a:custGeom>
            <a:avLst/>
            <a:gdLst>
              <a:gd name="connsiteX0" fmla="*/ 3307744 w 4936739"/>
              <a:gd name="connsiteY0" fmla="*/ 4058909 h 4215062"/>
              <a:gd name="connsiteX1" fmla="*/ 3303971 w 4936739"/>
              <a:gd name="connsiteY1" fmla="*/ 4061290 h 4215062"/>
              <a:gd name="connsiteX2" fmla="*/ 3303966 w 4936739"/>
              <a:gd name="connsiteY2" fmla="*/ 4061293 h 4215062"/>
              <a:gd name="connsiteX3" fmla="*/ 3307050 w 4936739"/>
              <a:gd name="connsiteY3" fmla="*/ 4059290 h 4215062"/>
              <a:gd name="connsiteX4" fmla="*/ 3307744 w 4936739"/>
              <a:gd name="connsiteY4" fmla="*/ 4058909 h 4215062"/>
              <a:gd name="connsiteX5" fmla="*/ 1215960 w 4936739"/>
              <a:gd name="connsiteY5" fmla="*/ 4030116 h 4215062"/>
              <a:gd name="connsiteX6" fmla="*/ 1221603 w 4936739"/>
              <a:gd name="connsiteY6" fmla="*/ 4033439 h 4215062"/>
              <a:gd name="connsiteX7" fmla="*/ 1223591 w 4936739"/>
              <a:gd name="connsiteY7" fmla="*/ 4034846 h 4215062"/>
              <a:gd name="connsiteX8" fmla="*/ 1225731 w 4936739"/>
              <a:gd name="connsiteY8" fmla="*/ 4037379 h 4215062"/>
              <a:gd name="connsiteX9" fmla="*/ 1215960 w 4936739"/>
              <a:gd name="connsiteY9" fmla="*/ 4030116 h 4215062"/>
              <a:gd name="connsiteX10" fmla="*/ 0 w 4936739"/>
              <a:gd name="connsiteY10" fmla="*/ 0 h 4215062"/>
              <a:gd name="connsiteX11" fmla="*/ 4936739 w 4936739"/>
              <a:gd name="connsiteY11" fmla="*/ 0 h 4215062"/>
              <a:gd name="connsiteX12" fmla="*/ 4936739 w 4936739"/>
              <a:gd name="connsiteY12" fmla="*/ 4056147 h 4215062"/>
              <a:gd name="connsiteX13" fmla="*/ 4921891 w 4936739"/>
              <a:gd name="connsiteY13" fmla="*/ 4038599 h 4215062"/>
              <a:gd name="connsiteX14" fmla="*/ 4777512 w 4936739"/>
              <a:gd name="connsiteY14" fmla="*/ 4215062 h 4215062"/>
              <a:gd name="connsiteX15" fmla="*/ 4568965 w 4936739"/>
              <a:gd name="connsiteY15" fmla="*/ 3990473 h 4215062"/>
              <a:gd name="connsiteX16" fmla="*/ 4464691 w 4936739"/>
              <a:gd name="connsiteY16" fmla="*/ 4150894 h 4215062"/>
              <a:gd name="connsiteX17" fmla="*/ 4208017 w 4936739"/>
              <a:gd name="connsiteY17" fmla="*/ 3966410 h 4215062"/>
              <a:gd name="connsiteX18" fmla="*/ 3999470 w 4936739"/>
              <a:gd name="connsiteY18" fmla="*/ 4126831 h 4215062"/>
              <a:gd name="connsiteX19" fmla="*/ 3750817 w 4936739"/>
              <a:gd name="connsiteY19" fmla="*/ 3894220 h 4215062"/>
              <a:gd name="connsiteX20" fmla="*/ 3486123 w 4936739"/>
              <a:gd name="connsiteY20" fmla="*/ 4110789 h 4215062"/>
              <a:gd name="connsiteX21" fmla="*/ 3478102 w 4936739"/>
              <a:gd name="connsiteY21" fmla="*/ 4102768 h 4215062"/>
              <a:gd name="connsiteX22" fmla="*/ 3462059 w 4936739"/>
              <a:gd name="connsiteY22" fmla="*/ 4086725 h 4215062"/>
              <a:gd name="connsiteX23" fmla="*/ 3446017 w 4936739"/>
              <a:gd name="connsiteY23" fmla="*/ 4062662 h 4215062"/>
              <a:gd name="connsiteX24" fmla="*/ 3437996 w 4936739"/>
              <a:gd name="connsiteY24" fmla="*/ 4038599 h 4215062"/>
              <a:gd name="connsiteX25" fmla="*/ 3413933 w 4936739"/>
              <a:gd name="connsiteY25" fmla="*/ 3974431 h 4215062"/>
              <a:gd name="connsiteX26" fmla="*/ 3413933 w 4936739"/>
              <a:gd name="connsiteY26" fmla="*/ 3982452 h 4215062"/>
              <a:gd name="connsiteX27" fmla="*/ 3365807 w 4936739"/>
              <a:gd name="connsiteY27" fmla="*/ 4006515 h 4215062"/>
              <a:gd name="connsiteX28" fmla="*/ 3341744 w 4936739"/>
              <a:gd name="connsiteY28" fmla="*/ 4030578 h 4215062"/>
              <a:gd name="connsiteX29" fmla="*/ 3317681 w 4936739"/>
              <a:gd name="connsiteY29" fmla="*/ 4046620 h 4215062"/>
              <a:gd name="connsiteX30" fmla="*/ 3297721 w 4936739"/>
              <a:gd name="connsiteY30" fmla="*/ 4063977 h 4215062"/>
              <a:gd name="connsiteX31" fmla="*/ 3303966 w 4936739"/>
              <a:gd name="connsiteY31" fmla="*/ 4061293 h 4215062"/>
              <a:gd name="connsiteX32" fmla="*/ 3298219 w 4936739"/>
              <a:gd name="connsiteY32" fmla="*/ 4065025 h 4215062"/>
              <a:gd name="connsiteX33" fmla="*/ 3277575 w 4936739"/>
              <a:gd name="connsiteY33" fmla="*/ 4078704 h 4215062"/>
              <a:gd name="connsiteX34" fmla="*/ 3205386 w 4936739"/>
              <a:gd name="connsiteY34" fmla="*/ 4150894 h 4215062"/>
              <a:gd name="connsiteX35" fmla="*/ 3165281 w 4936739"/>
              <a:gd name="connsiteY35" fmla="*/ 4134852 h 4215062"/>
              <a:gd name="connsiteX36" fmla="*/ 3109133 w 4936739"/>
              <a:gd name="connsiteY36" fmla="*/ 4110789 h 4215062"/>
              <a:gd name="connsiteX37" fmla="*/ 3085070 w 4936739"/>
              <a:gd name="connsiteY37" fmla="*/ 4094747 h 4215062"/>
              <a:gd name="connsiteX38" fmla="*/ 3069028 w 4936739"/>
              <a:gd name="connsiteY38" fmla="*/ 4070683 h 4215062"/>
              <a:gd name="connsiteX39" fmla="*/ 3044965 w 4936739"/>
              <a:gd name="connsiteY39" fmla="*/ 4046620 h 4215062"/>
              <a:gd name="connsiteX40" fmla="*/ 3028923 w 4936739"/>
              <a:gd name="connsiteY40" fmla="*/ 3998494 h 4215062"/>
              <a:gd name="connsiteX41" fmla="*/ 2988817 w 4936739"/>
              <a:gd name="connsiteY41" fmla="*/ 3942347 h 4215062"/>
              <a:gd name="connsiteX42" fmla="*/ 2956733 w 4936739"/>
              <a:gd name="connsiteY42" fmla="*/ 3982452 h 4215062"/>
              <a:gd name="connsiteX43" fmla="*/ 2948712 w 4936739"/>
              <a:gd name="connsiteY43" fmla="*/ 4006515 h 4215062"/>
              <a:gd name="connsiteX44" fmla="*/ 2940691 w 4936739"/>
              <a:gd name="connsiteY44" fmla="*/ 4078704 h 4215062"/>
              <a:gd name="connsiteX45" fmla="*/ 2932670 w 4936739"/>
              <a:gd name="connsiteY45" fmla="*/ 4070683 h 4215062"/>
              <a:gd name="connsiteX46" fmla="*/ 2924649 w 4936739"/>
              <a:gd name="connsiteY46" fmla="*/ 4046620 h 4215062"/>
              <a:gd name="connsiteX47" fmla="*/ 2900586 w 4936739"/>
              <a:gd name="connsiteY47" fmla="*/ 4030578 h 4215062"/>
              <a:gd name="connsiteX48" fmla="*/ 2868502 w 4936739"/>
              <a:gd name="connsiteY48" fmla="*/ 3966410 h 4215062"/>
              <a:gd name="connsiteX49" fmla="*/ 2828396 w 4936739"/>
              <a:gd name="connsiteY49" fmla="*/ 3990473 h 4215062"/>
              <a:gd name="connsiteX50" fmla="*/ 2804333 w 4936739"/>
              <a:gd name="connsiteY50" fmla="*/ 4014536 h 4215062"/>
              <a:gd name="connsiteX51" fmla="*/ 2756207 w 4936739"/>
              <a:gd name="connsiteY51" fmla="*/ 4038599 h 4215062"/>
              <a:gd name="connsiteX52" fmla="*/ 2675996 w 4936739"/>
              <a:gd name="connsiteY52" fmla="*/ 4102768 h 4215062"/>
              <a:gd name="connsiteX53" fmla="*/ 2651933 w 4936739"/>
              <a:gd name="connsiteY53" fmla="*/ 4086725 h 4215062"/>
              <a:gd name="connsiteX54" fmla="*/ 2603807 w 4936739"/>
              <a:gd name="connsiteY54" fmla="*/ 4062662 h 4215062"/>
              <a:gd name="connsiteX55" fmla="*/ 2555681 w 4936739"/>
              <a:gd name="connsiteY55" fmla="*/ 4038599 h 4215062"/>
              <a:gd name="connsiteX56" fmla="*/ 2507554 w 4936739"/>
              <a:gd name="connsiteY56" fmla="*/ 4006515 h 4215062"/>
              <a:gd name="connsiteX57" fmla="*/ 2483491 w 4936739"/>
              <a:gd name="connsiteY57" fmla="*/ 3990473 h 4215062"/>
              <a:gd name="connsiteX58" fmla="*/ 2467449 w 4936739"/>
              <a:gd name="connsiteY58" fmla="*/ 3966410 h 4215062"/>
              <a:gd name="connsiteX59" fmla="*/ 2403281 w 4936739"/>
              <a:gd name="connsiteY59" fmla="*/ 3934325 h 4215062"/>
              <a:gd name="connsiteX60" fmla="*/ 2395259 w 4936739"/>
              <a:gd name="connsiteY60" fmla="*/ 3934325 h 4215062"/>
              <a:gd name="connsiteX61" fmla="*/ 2371196 w 4936739"/>
              <a:gd name="connsiteY61" fmla="*/ 3974431 h 4215062"/>
              <a:gd name="connsiteX62" fmla="*/ 2355154 w 4936739"/>
              <a:gd name="connsiteY62" fmla="*/ 3998494 h 4215062"/>
              <a:gd name="connsiteX63" fmla="*/ 2347133 w 4936739"/>
              <a:gd name="connsiteY63" fmla="*/ 4022557 h 4215062"/>
              <a:gd name="connsiteX64" fmla="*/ 2315049 w 4936739"/>
              <a:gd name="connsiteY64" fmla="*/ 4086725 h 4215062"/>
              <a:gd name="connsiteX65" fmla="*/ 2299007 w 4936739"/>
              <a:gd name="connsiteY65" fmla="*/ 4078704 h 4215062"/>
              <a:gd name="connsiteX66" fmla="*/ 2274944 w 4936739"/>
              <a:gd name="connsiteY66" fmla="*/ 4070683 h 4215062"/>
              <a:gd name="connsiteX67" fmla="*/ 2226817 w 4936739"/>
              <a:gd name="connsiteY67" fmla="*/ 4054641 h 4215062"/>
              <a:gd name="connsiteX68" fmla="*/ 2178691 w 4936739"/>
              <a:gd name="connsiteY68" fmla="*/ 4022557 h 4215062"/>
              <a:gd name="connsiteX69" fmla="*/ 2146607 w 4936739"/>
              <a:gd name="connsiteY69" fmla="*/ 4006515 h 4215062"/>
              <a:gd name="connsiteX70" fmla="*/ 2122544 w 4936739"/>
              <a:gd name="connsiteY70" fmla="*/ 3990473 h 4215062"/>
              <a:gd name="connsiteX71" fmla="*/ 2018270 w 4936739"/>
              <a:gd name="connsiteY71" fmla="*/ 3918283 h 4215062"/>
              <a:gd name="connsiteX72" fmla="*/ 1994207 w 4936739"/>
              <a:gd name="connsiteY72" fmla="*/ 3934325 h 4215062"/>
              <a:gd name="connsiteX73" fmla="*/ 1978165 w 4936739"/>
              <a:gd name="connsiteY73" fmla="*/ 3950368 h 4215062"/>
              <a:gd name="connsiteX74" fmla="*/ 1954102 w 4936739"/>
              <a:gd name="connsiteY74" fmla="*/ 3966410 h 4215062"/>
              <a:gd name="connsiteX75" fmla="*/ 1938059 w 4936739"/>
              <a:gd name="connsiteY75" fmla="*/ 3982452 h 4215062"/>
              <a:gd name="connsiteX76" fmla="*/ 1913996 w 4936739"/>
              <a:gd name="connsiteY76" fmla="*/ 3998494 h 4215062"/>
              <a:gd name="connsiteX77" fmla="*/ 1865870 w 4936739"/>
              <a:gd name="connsiteY77" fmla="*/ 4078704 h 4215062"/>
              <a:gd name="connsiteX78" fmla="*/ 1809723 w 4936739"/>
              <a:gd name="connsiteY78" fmla="*/ 4118810 h 4215062"/>
              <a:gd name="connsiteX79" fmla="*/ 1769617 w 4936739"/>
              <a:gd name="connsiteY79" fmla="*/ 4078704 h 4215062"/>
              <a:gd name="connsiteX80" fmla="*/ 1689407 w 4936739"/>
              <a:gd name="connsiteY80" fmla="*/ 4022557 h 4215062"/>
              <a:gd name="connsiteX81" fmla="*/ 1641281 w 4936739"/>
              <a:gd name="connsiteY81" fmla="*/ 4038599 h 4215062"/>
              <a:gd name="connsiteX82" fmla="*/ 1617217 w 4936739"/>
              <a:gd name="connsiteY82" fmla="*/ 4062662 h 4215062"/>
              <a:gd name="connsiteX83" fmla="*/ 1569091 w 4936739"/>
              <a:gd name="connsiteY83" fmla="*/ 4086725 h 4215062"/>
              <a:gd name="connsiteX84" fmla="*/ 1553049 w 4936739"/>
              <a:gd name="connsiteY84" fmla="*/ 4102768 h 4215062"/>
              <a:gd name="connsiteX85" fmla="*/ 1472838 w 4936739"/>
              <a:gd name="connsiteY85" fmla="*/ 4158915 h 4215062"/>
              <a:gd name="connsiteX86" fmla="*/ 1432733 w 4936739"/>
              <a:gd name="connsiteY86" fmla="*/ 4158915 h 4215062"/>
              <a:gd name="connsiteX87" fmla="*/ 1408670 w 4936739"/>
              <a:gd name="connsiteY87" fmla="*/ 4150894 h 4215062"/>
              <a:gd name="connsiteX88" fmla="*/ 1384607 w 4936739"/>
              <a:gd name="connsiteY88" fmla="*/ 4134852 h 4215062"/>
              <a:gd name="connsiteX89" fmla="*/ 1336481 w 4936739"/>
              <a:gd name="connsiteY89" fmla="*/ 4102768 h 4215062"/>
              <a:gd name="connsiteX90" fmla="*/ 1304396 w 4936739"/>
              <a:gd name="connsiteY90" fmla="*/ 4094747 h 4215062"/>
              <a:gd name="connsiteX91" fmla="*/ 1240228 w 4936739"/>
              <a:gd name="connsiteY91" fmla="*/ 4046620 h 4215062"/>
              <a:gd name="connsiteX92" fmla="*/ 1223591 w 4936739"/>
              <a:gd name="connsiteY92" fmla="*/ 4034846 h 4215062"/>
              <a:gd name="connsiteX93" fmla="*/ 1220822 w 4936739"/>
              <a:gd name="connsiteY93" fmla="*/ 4031569 h 4215062"/>
              <a:gd name="connsiteX94" fmla="*/ 1168038 w 4936739"/>
              <a:gd name="connsiteY94" fmla="*/ 3982452 h 4215062"/>
              <a:gd name="connsiteX95" fmla="*/ 1135954 w 4936739"/>
              <a:gd name="connsiteY95" fmla="*/ 3958389 h 4215062"/>
              <a:gd name="connsiteX96" fmla="*/ 1079807 w 4936739"/>
              <a:gd name="connsiteY96" fmla="*/ 3910262 h 4215062"/>
              <a:gd name="connsiteX97" fmla="*/ 1055744 w 4936739"/>
              <a:gd name="connsiteY97" fmla="*/ 3918283 h 4215062"/>
              <a:gd name="connsiteX98" fmla="*/ 1007617 w 4936739"/>
              <a:gd name="connsiteY98" fmla="*/ 3942347 h 4215062"/>
              <a:gd name="connsiteX99" fmla="*/ 983554 w 4936739"/>
              <a:gd name="connsiteY99" fmla="*/ 3958389 h 4215062"/>
              <a:gd name="connsiteX100" fmla="*/ 935428 w 4936739"/>
              <a:gd name="connsiteY100" fmla="*/ 3990473 h 4215062"/>
              <a:gd name="connsiteX101" fmla="*/ 911365 w 4936739"/>
              <a:gd name="connsiteY101" fmla="*/ 4014536 h 4215062"/>
              <a:gd name="connsiteX102" fmla="*/ 839175 w 4936739"/>
              <a:gd name="connsiteY102" fmla="*/ 4030578 h 4215062"/>
              <a:gd name="connsiteX103" fmla="*/ 839175 w 4936739"/>
              <a:gd name="connsiteY103" fmla="*/ 4022557 h 4215062"/>
              <a:gd name="connsiteX104" fmla="*/ 766986 w 4936739"/>
              <a:gd name="connsiteY104" fmla="*/ 3990473 h 4215062"/>
              <a:gd name="connsiteX105" fmla="*/ 750944 w 4936739"/>
              <a:gd name="connsiteY105" fmla="*/ 3966410 h 4215062"/>
              <a:gd name="connsiteX106" fmla="*/ 702817 w 4936739"/>
              <a:gd name="connsiteY106" fmla="*/ 3942347 h 4215062"/>
              <a:gd name="connsiteX107" fmla="*/ 686775 w 4936739"/>
              <a:gd name="connsiteY107" fmla="*/ 3918283 h 4215062"/>
              <a:gd name="connsiteX108" fmla="*/ 614586 w 4936739"/>
              <a:gd name="connsiteY108" fmla="*/ 3886199 h 4215062"/>
              <a:gd name="connsiteX109" fmla="*/ 582502 w 4936739"/>
              <a:gd name="connsiteY109" fmla="*/ 3902241 h 4215062"/>
              <a:gd name="connsiteX110" fmla="*/ 534375 w 4936739"/>
              <a:gd name="connsiteY110" fmla="*/ 3926304 h 4215062"/>
              <a:gd name="connsiteX111" fmla="*/ 478228 w 4936739"/>
              <a:gd name="connsiteY111" fmla="*/ 3942347 h 4215062"/>
              <a:gd name="connsiteX112" fmla="*/ 414059 w 4936739"/>
              <a:gd name="connsiteY112" fmla="*/ 3990473 h 4215062"/>
              <a:gd name="connsiteX113" fmla="*/ 357912 w 4936739"/>
              <a:gd name="connsiteY113" fmla="*/ 4030578 h 4215062"/>
              <a:gd name="connsiteX114" fmla="*/ 309786 w 4936739"/>
              <a:gd name="connsiteY114" fmla="*/ 4014536 h 4215062"/>
              <a:gd name="connsiteX115" fmla="*/ 285723 w 4936739"/>
              <a:gd name="connsiteY115" fmla="*/ 3998494 h 4215062"/>
              <a:gd name="connsiteX116" fmla="*/ 213533 w 4936739"/>
              <a:gd name="connsiteY116" fmla="*/ 3950368 h 4215062"/>
              <a:gd name="connsiteX117" fmla="*/ 141344 w 4936739"/>
              <a:gd name="connsiteY117" fmla="*/ 3878178 h 4215062"/>
              <a:gd name="connsiteX118" fmla="*/ 117281 w 4936739"/>
              <a:gd name="connsiteY118" fmla="*/ 3886199 h 4215062"/>
              <a:gd name="connsiteX119" fmla="*/ 101238 w 4936739"/>
              <a:gd name="connsiteY119" fmla="*/ 3902241 h 4215062"/>
              <a:gd name="connsiteX120" fmla="*/ 53112 w 4936739"/>
              <a:gd name="connsiteY120" fmla="*/ 3934325 h 4215062"/>
              <a:gd name="connsiteX121" fmla="*/ 29049 w 4936739"/>
              <a:gd name="connsiteY121" fmla="*/ 3942347 h 4215062"/>
              <a:gd name="connsiteX122" fmla="*/ 4987 w 4936739"/>
              <a:gd name="connsiteY122" fmla="*/ 3958389 h 4215062"/>
              <a:gd name="connsiteX123" fmla="*/ 0 w 4936739"/>
              <a:gd name="connsiteY123" fmla="*/ 3965868 h 421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936739" h="4215062">
                <a:moveTo>
                  <a:pt x="3307744" y="4058909"/>
                </a:moveTo>
                <a:cubicBezTo>
                  <a:pt x="3307027" y="4059386"/>
                  <a:pt x="3305565" y="4060324"/>
                  <a:pt x="3303971" y="4061290"/>
                </a:cubicBezTo>
                <a:lnTo>
                  <a:pt x="3303966" y="4061293"/>
                </a:lnTo>
                <a:lnTo>
                  <a:pt x="3307050" y="4059290"/>
                </a:lnTo>
                <a:cubicBezTo>
                  <a:pt x="3308434" y="4058415"/>
                  <a:pt x="3308461" y="4058432"/>
                  <a:pt x="3307744" y="4058909"/>
                </a:cubicBezTo>
                <a:close/>
                <a:moveTo>
                  <a:pt x="1215960" y="4030116"/>
                </a:moveTo>
                <a:cubicBezTo>
                  <a:pt x="1216246" y="4030047"/>
                  <a:pt x="1217843" y="4030921"/>
                  <a:pt x="1221603" y="4033439"/>
                </a:cubicBezTo>
                <a:lnTo>
                  <a:pt x="1223591" y="4034846"/>
                </a:lnTo>
                <a:lnTo>
                  <a:pt x="1225731" y="4037379"/>
                </a:lnTo>
                <a:cubicBezTo>
                  <a:pt x="1226039" y="4039035"/>
                  <a:pt x="1215102" y="4030326"/>
                  <a:pt x="1215960" y="4030116"/>
                </a:cubicBezTo>
                <a:close/>
                <a:moveTo>
                  <a:pt x="0" y="0"/>
                </a:moveTo>
                <a:lnTo>
                  <a:pt x="4936739" y="0"/>
                </a:lnTo>
                <a:lnTo>
                  <a:pt x="4936739" y="4056147"/>
                </a:lnTo>
                <a:lnTo>
                  <a:pt x="4921891" y="4038599"/>
                </a:lnTo>
                <a:lnTo>
                  <a:pt x="4777512" y="4215062"/>
                </a:lnTo>
                <a:lnTo>
                  <a:pt x="4568965" y="3990473"/>
                </a:lnTo>
                <a:lnTo>
                  <a:pt x="4464691" y="4150894"/>
                </a:lnTo>
                <a:lnTo>
                  <a:pt x="4208017" y="3966410"/>
                </a:lnTo>
                <a:lnTo>
                  <a:pt x="3999470" y="4126831"/>
                </a:lnTo>
                <a:lnTo>
                  <a:pt x="3750817" y="3894220"/>
                </a:lnTo>
                <a:lnTo>
                  <a:pt x="3486123" y="4110789"/>
                </a:lnTo>
                <a:lnTo>
                  <a:pt x="3478102" y="4102768"/>
                </a:lnTo>
                <a:cubicBezTo>
                  <a:pt x="3472754" y="4097420"/>
                  <a:pt x="3466783" y="4092630"/>
                  <a:pt x="3462059" y="4086725"/>
                </a:cubicBezTo>
                <a:cubicBezTo>
                  <a:pt x="3456037" y="4079197"/>
                  <a:pt x="3450328" y="4071284"/>
                  <a:pt x="3446017" y="4062662"/>
                </a:cubicBezTo>
                <a:cubicBezTo>
                  <a:pt x="3442236" y="4055100"/>
                  <a:pt x="3440885" y="4046545"/>
                  <a:pt x="3437996" y="4038599"/>
                </a:cubicBezTo>
                <a:cubicBezTo>
                  <a:pt x="3430189" y="4017131"/>
                  <a:pt x="3421954" y="3995820"/>
                  <a:pt x="3413933" y="3974431"/>
                </a:cubicBezTo>
                <a:cubicBezTo>
                  <a:pt x="3413933" y="3977105"/>
                  <a:pt x="3416158" y="3980969"/>
                  <a:pt x="3413933" y="3982452"/>
                </a:cubicBezTo>
                <a:cubicBezTo>
                  <a:pt x="3341583" y="4030686"/>
                  <a:pt x="3441534" y="3943409"/>
                  <a:pt x="3365807" y="4006515"/>
                </a:cubicBezTo>
                <a:cubicBezTo>
                  <a:pt x="3357093" y="4013777"/>
                  <a:pt x="3350458" y="4023316"/>
                  <a:pt x="3341744" y="4030578"/>
                </a:cubicBezTo>
                <a:cubicBezTo>
                  <a:pt x="3334338" y="4036749"/>
                  <a:pt x="3325209" y="4040598"/>
                  <a:pt x="3317681" y="4046620"/>
                </a:cubicBezTo>
                <a:cubicBezTo>
                  <a:pt x="3303395" y="4058050"/>
                  <a:pt x="3298373" y="4062683"/>
                  <a:pt x="3297721" y="4063977"/>
                </a:cubicBezTo>
                <a:lnTo>
                  <a:pt x="3303966" y="4061293"/>
                </a:lnTo>
                <a:lnTo>
                  <a:pt x="3298219" y="4065025"/>
                </a:lnTo>
                <a:cubicBezTo>
                  <a:pt x="3293510" y="4068116"/>
                  <a:pt x="3286833" y="4072532"/>
                  <a:pt x="3277575" y="4078704"/>
                </a:cubicBezTo>
                <a:cubicBezTo>
                  <a:pt x="3249260" y="4097581"/>
                  <a:pt x="3229449" y="4126831"/>
                  <a:pt x="3205386" y="4150894"/>
                </a:cubicBezTo>
                <a:cubicBezTo>
                  <a:pt x="3179704" y="4150894"/>
                  <a:pt x="3193793" y="4153860"/>
                  <a:pt x="3165281" y="4134852"/>
                </a:cubicBezTo>
                <a:cubicBezTo>
                  <a:pt x="3138284" y="4125853"/>
                  <a:pt x="3136886" y="4126648"/>
                  <a:pt x="3109133" y="4110789"/>
                </a:cubicBezTo>
                <a:cubicBezTo>
                  <a:pt x="3100763" y="4106006"/>
                  <a:pt x="3091886" y="4101564"/>
                  <a:pt x="3085070" y="4094747"/>
                </a:cubicBezTo>
                <a:cubicBezTo>
                  <a:pt x="3078253" y="4087930"/>
                  <a:pt x="3075200" y="4078089"/>
                  <a:pt x="3069028" y="4070683"/>
                </a:cubicBezTo>
                <a:cubicBezTo>
                  <a:pt x="3061766" y="4061969"/>
                  <a:pt x="3052986" y="4054641"/>
                  <a:pt x="3044965" y="4046620"/>
                </a:cubicBezTo>
                <a:cubicBezTo>
                  <a:pt x="3033008" y="4034663"/>
                  <a:pt x="3036940" y="4013382"/>
                  <a:pt x="3028923" y="3998494"/>
                </a:cubicBezTo>
                <a:cubicBezTo>
                  <a:pt x="3018019" y="3978243"/>
                  <a:pt x="3002186" y="3961063"/>
                  <a:pt x="2988817" y="3942347"/>
                </a:cubicBezTo>
                <a:cubicBezTo>
                  <a:pt x="2960813" y="3998356"/>
                  <a:pt x="3013314" y="3897581"/>
                  <a:pt x="2956733" y="3982452"/>
                </a:cubicBezTo>
                <a:cubicBezTo>
                  <a:pt x="2952043" y="3989487"/>
                  <a:pt x="2950102" y="3998175"/>
                  <a:pt x="2948712" y="4006515"/>
                </a:cubicBezTo>
                <a:cubicBezTo>
                  <a:pt x="2944732" y="4030397"/>
                  <a:pt x="2943365" y="4054641"/>
                  <a:pt x="2940691" y="4078704"/>
                </a:cubicBezTo>
                <a:cubicBezTo>
                  <a:pt x="2938017" y="4076030"/>
                  <a:pt x="2934361" y="4074065"/>
                  <a:pt x="2932670" y="4070683"/>
                </a:cubicBezTo>
                <a:cubicBezTo>
                  <a:pt x="2928889" y="4063121"/>
                  <a:pt x="2929931" y="4053222"/>
                  <a:pt x="2924649" y="4046620"/>
                </a:cubicBezTo>
                <a:cubicBezTo>
                  <a:pt x="2918627" y="4039092"/>
                  <a:pt x="2906114" y="4038475"/>
                  <a:pt x="2900586" y="4030578"/>
                </a:cubicBezTo>
                <a:cubicBezTo>
                  <a:pt x="2886872" y="4010987"/>
                  <a:pt x="2879197" y="3987799"/>
                  <a:pt x="2868502" y="3966410"/>
                </a:cubicBezTo>
                <a:cubicBezTo>
                  <a:pt x="2852840" y="3974240"/>
                  <a:pt x="2842916" y="3978373"/>
                  <a:pt x="2828396" y="3990473"/>
                </a:cubicBezTo>
                <a:cubicBezTo>
                  <a:pt x="2819682" y="3997735"/>
                  <a:pt x="2813047" y="4007274"/>
                  <a:pt x="2804333" y="4014536"/>
                </a:cubicBezTo>
                <a:cubicBezTo>
                  <a:pt x="2769852" y="4043270"/>
                  <a:pt x="2792382" y="4020511"/>
                  <a:pt x="2756207" y="4038599"/>
                </a:cubicBezTo>
                <a:cubicBezTo>
                  <a:pt x="2732434" y="4050485"/>
                  <a:pt x="2686274" y="4093958"/>
                  <a:pt x="2675996" y="4102768"/>
                </a:cubicBezTo>
                <a:cubicBezTo>
                  <a:pt x="2660412" y="4102768"/>
                  <a:pt x="2669866" y="4104659"/>
                  <a:pt x="2651933" y="4086725"/>
                </a:cubicBezTo>
                <a:cubicBezTo>
                  <a:pt x="2591450" y="4066564"/>
                  <a:pt x="2666003" y="4093760"/>
                  <a:pt x="2603807" y="4062662"/>
                </a:cubicBezTo>
                <a:cubicBezTo>
                  <a:pt x="2537390" y="4029454"/>
                  <a:pt x="2624642" y="4084573"/>
                  <a:pt x="2555681" y="4038599"/>
                </a:cubicBezTo>
                <a:cubicBezTo>
                  <a:pt x="2513392" y="4024503"/>
                  <a:pt x="2547609" y="4039894"/>
                  <a:pt x="2507554" y="4006515"/>
                </a:cubicBezTo>
                <a:cubicBezTo>
                  <a:pt x="2500148" y="4000344"/>
                  <a:pt x="2490308" y="3997290"/>
                  <a:pt x="2483491" y="3990473"/>
                </a:cubicBezTo>
                <a:cubicBezTo>
                  <a:pt x="2476674" y="3983656"/>
                  <a:pt x="2475346" y="3971938"/>
                  <a:pt x="2467449" y="3966410"/>
                </a:cubicBezTo>
                <a:cubicBezTo>
                  <a:pt x="2447858" y="3952696"/>
                  <a:pt x="2424670" y="3945020"/>
                  <a:pt x="2403281" y="3934325"/>
                </a:cubicBezTo>
                <a:cubicBezTo>
                  <a:pt x="2400607" y="3934325"/>
                  <a:pt x="2397484" y="3932842"/>
                  <a:pt x="2395259" y="3934325"/>
                </a:cubicBezTo>
                <a:cubicBezTo>
                  <a:pt x="2371759" y="3949992"/>
                  <a:pt x="2383262" y="3950298"/>
                  <a:pt x="2371196" y="3974431"/>
                </a:cubicBezTo>
                <a:cubicBezTo>
                  <a:pt x="2366885" y="3983053"/>
                  <a:pt x="2359465" y="3989872"/>
                  <a:pt x="2355154" y="3998494"/>
                </a:cubicBezTo>
                <a:cubicBezTo>
                  <a:pt x="2351373" y="4006056"/>
                  <a:pt x="2350632" y="4014860"/>
                  <a:pt x="2347133" y="4022557"/>
                </a:cubicBezTo>
                <a:cubicBezTo>
                  <a:pt x="2337237" y="4044328"/>
                  <a:pt x="2325744" y="4065336"/>
                  <a:pt x="2315049" y="4086725"/>
                </a:cubicBezTo>
                <a:lnTo>
                  <a:pt x="2299007" y="4078704"/>
                </a:lnTo>
                <a:cubicBezTo>
                  <a:pt x="2291445" y="4074923"/>
                  <a:pt x="2282965" y="4073357"/>
                  <a:pt x="2274944" y="4070683"/>
                </a:cubicBezTo>
                <a:lnTo>
                  <a:pt x="2226817" y="4054641"/>
                </a:lnTo>
                <a:cubicBezTo>
                  <a:pt x="2208526" y="4048544"/>
                  <a:pt x="2195224" y="4032477"/>
                  <a:pt x="2178691" y="4022557"/>
                </a:cubicBezTo>
                <a:cubicBezTo>
                  <a:pt x="2168438" y="4016405"/>
                  <a:pt x="2157302" y="4011862"/>
                  <a:pt x="2146607" y="4006515"/>
                </a:cubicBezTo>
                <a:cubicBezTo>
                  <a:pt x="2137985" y="4002204"/>
                  <a:pt x="2130565" y="3995820"/>
                  <a:pt x="2122544" y="3990473"/>
                </a:cubicBezTo>
                <a:cubicBezTo>
                  <a:pt x="2071326" y="3956327"/>
                  <a:pt x="2106378" y="3979959"/>
                  <a:pt x="2018270" y="3918283"/>
                </a:cubicBezTo>
                <a:cubicBezTo>
                  <a:pt x="2018270" y="3918283"/>
                  <a:pt x="2001735" y="3928303"/>
                  <a:pt x="1994207" y="3934325"/>
                </a:cubicBezTo>
                <a:cubicBezTo>
                  <a:pt x="1988302" y="3939049"/>
                  <a:pt x="1984070" y="3945644"/>
                  <a:pt x="1978165" y="3950368"/>
                </a:cubicBezTo>
                <a:cubicBezTo>
                  <a:pt x="1970637" y="3956390"/>
                  <a:pt x="1961630" y="3960388"/>
                  <a:pt x="1954102" y="3966410"/>
                </a:cubicBezTo>
                <a:cubicBezTo>
                  <a:pt x="1948197" y="3971134"/>
                  <a:pt x="1943964" y="3977728"/>
                  <a:pt x="1938059" y="3982452"/>
                </a:cubicBezTo>
                <a:cubicBezTo>
                  <a:pt x="1930531" y="3988474"/>
                  <a:pt x="1920167" y="3991088"/>
                  <a:pt x="1913996" y="3998494"/>
                </a:cubicBezTo>
                <a:cubicBezTo>
                  <a:pt x="1850698" y="4074451"/>
                  <a:pt x="1966881" y="3977692"/>
                  <a:pt x="1865870" y="4078704"/>
                </a:cubicBezTo>
                <a:cubicBezTo>
                  <a:pt x="1849607" y="4094968"/>
                  <a:pt x="1828439" y="4105441"/>
                  <a:pt x="1809723" y="4118810"/>
                </a:cubicBezTo>
                <a:lnTo>
                  <a:pt x="1769617" y="4078704"/>
                </a:lnTo>
                <a:cubicBezTo>
                  <a:pt x="1746540" y="4055627"/>
                  <a:pt x="1716144" y="4041273"/>
                  <a:pt x="1689407" y="4022557"/>
                </a:cubicBezTo>
                <a:cubicBezTo>
                  <a:pt x="1689407" y="4022557"/>
                  <a:pt x="1656063" y="4030387"/>
                  <a:pt x="1641281" y="4038599"/>
                </a:cubicBezTo>
                <a:cubicBezTo>
                  <a:pt x="1631365" y="4044108"/>
                  <a:pt x="1625932" y="4055400"/>
                  <a:pt x="1617217" y="4062662"/>
                </a:cubicBezTo>
                <a:cubicBezTo>
                  <a:pt x="1565049" y="4106134"/>
                  <a:pt x="1620779" y="4055711"/>
                  <a:pt x="1569091" y="4086725"/>
                </a:cubicBezTo>
                <a:cubicBezTo>
                  <a:pt x="1562606" y="4090616"/>
                  <a:pt x="1558396" y="4097420"/>
                  <a:pt x="1553049" y="4102768"/>
                </a:cubicBezTo>
                <a:cubicBezTo>
                  <a:pt x="1529972" y="4125846"/>
                  <a:pt x="1499575" y="4140199"/>
                  <a:pt x="1472838" y="4158915"/>
                </a:cubicBezTo>
                <a:lnTo>
                  <a:pt x="1432733" y="4158915"/>
                </a:lnTo>
                <a:cubicBezTo>
                  <a:pt x="1432733" y="4158915"/>
                  <a:pt x="1416232" y="4154675"/>
                  <a:pt x="1408670" y="4150894"/>
                </a:cubicBezTo>
                <a:cubicBezTo>
                  <a:pt x="1400048" y="4146583"/>
                  <a:pt x="1393229" y="4139163"/>
                  <a:pt x="1384607" y="4134852"/>
                </a:cubicBezTo>
                <a:cubicBezTo>
                  <a:pt x="1338175" y="4111636"/>
                  <a:pt x="1382096" y="4148383"/>
                  <a:pt x="1336481" y="4102768"/>
                </a:cubicBezTo>
                <a:lnTo>
                  <a:pt x="1304396" y="4094747"/>
                </a:lnTo>
                <a:cubicBezTo>
                  <a:pt x="1278457" y="4088263"/>
                  <a:pt x="1261851" y="4062346"/>
                  <a:pt x="1240228" y="4046620"/>
                </a:cubicBezTo>
                <a:lnTo>
                  <a:pt x="1223591" y="4034846"/>
                </a:lnTo>
                <a:lnTo>
                  <a:pt x="1220822" y="4031569"/>
                </a:lnTo>
                <a:cubicBezTo>
                  <a:pt x="1213913" y="4024461"/>
                  <a:pt x="1198594" y="4009952"/>
                  <a:pt x="1168038" y="3982452"/>
                </a:cubicBezTo>
                <a:cubicBezTo>
                  <a:pt x="1158101" y="3973509"/>
                  <a:pt x="1146300" y="3966854"/>
                  <a:pt x="1135954" y="3958389"/>
                </a:cubicBezTo>
                <a:cubicBezTo>
                  <a:pt x="1116876" y="3942779"/>
                  <a:pt x="1098523" y="3926304"/>
                  <a:pt x="1079807" y="3910262"/>
                </a:cubicBezTo>
                <a:cubicBezTo>
                  <a:pt x="1079807" y="3910262"/>
                  <a:pt x="1063306" y="3914502"/>
                  <a:pt x="1055744" y="3918283"/>
                </a:cubicBezTo>
                <a:cubicBezTo>
                  <a:pt x="993542" y="3949384"/>
                  <a:pt x="1068107" y="3922182"/>
                  <a:pt x="1007617" y="3942347"/>
                </a:cubicBezTo>
                <a:cubicBezTo>
                  <a:pt x="998472" y="3945396"/>
                  <a:pt x="991575" y="3953042"/>
                  <a:pt x="983554" y="3958389"/>
                </a:cubicBezTo>
                <a:cubicBezTo>
                  <a:pt x="967512" y="3969084"/>
                  <a:pt x="950647" y="3978636"/>
                  <a:pt x="935428" y="3990473"/>
                </a:cubicBezTo>
                <a:cubicBezTo>
                  <a:pt x="926474" y="3997437"/>
                  <a:pt x="921836" y="4010173"/>
                  <a:pt x="911365" y="4014536"/>
                </a:cubicBezTo>
                <a:cubicBezTo>
                  <a:pt x="888611" y="4024017"/>
                  <a:pt x="863238" y="4025231"/>
                  <a:pt x="839175" y="4030578"/>
                </a:cubicBezTo>
                <a:lnTo>
                  <a:pt x="839175" y="4022557"/>
                </a:lnTo>
                <a:cubicBezTo>
                  <a:pt x="809544" y="3992926"/>
                  <a:pt x="809345" y="4016947"/>
                  <a:pt x="766986" y="3990473"/>
                </a:cubicBezTo>
                <a:cubicBezTo>
                  <a:pt x="758811" y="3985364"/>
                  <a:pt x="756291" y="3974431"/>
                  <a:pt x="750944" y="3966410"/>
                </a:cubicBezTo>
                <a:cubicBezTo>
                  <a:pt x="731374" y="3959887"/>
                  <a:pt x="718365" y="3957895"/>
                  <a:pt x="702817" y="3942347"/>
                </a:cubicBezTo>
                <a:cubicBezTo>
                  <a:pt x="696000" y="3935530"/>
                  <a:pt x="694908" y="3923459"/>
                  <a:pt x="686775" y="3918283"/>
                </a:cubicBezTo>
                <a:cubicBezTo>
                  <a:pt x="664559" y="3904146"/>
                  <a:pt x="638649" y="3896894"/>
                  <a:pt x="614586" y="3886199"/>
                </a:cubicBezTo>
                <a:cubicBezTo>
                  <a:pt x="596925" y="3886199"/>
                  <a:pt x="608790" y="3884716"/>
                  <a:pt x="582502" y="3902241"/>
                </a:cubicBezTo>
                <a:cubicBezTo>
                  <a:pt x="522019" y="3922401"/>
                  <a:pt x="596569" y="3895207"/>
                  <a:pt x="534375" y="3926304"/>
                </a:cubicBezTo>
                <a:cubicBezTo>
                  <a:pt x="522871" y="3932056"/>
                  <a:pt x="488504" y="3939778"/>
                  <a:pt x="478228" y="3942347"/>
                </a:cubicBezTo>
                <a:cubicBezTo>
                  <a:pt x="434920" y="3953175"/>
                  <a:pt x="439377" y="3970781"/>
                  <a:pt x="414059" y="3990473"/>
                </a:cubicBezTo>
                <a:cubicBezTo>
                  <a:pt x="395904" y="4004593"/>
                  <a:pt x="376628" y="4017210"/>
                  <a:pt x="357912" y="4030578"/>
                </a:cubicBezTo>
                <a:lnTo>
                  <a:pt x="309786" y="4014536"/>
                </a:lnTo>
                <a:cubicBezTo>
                  <a:pt x="300641" y="4011488"/>
                  <a:pt x="293744" y="4003841"/>
                  <a:pt x="285723" y="3998494"/>
                </a:cubicBezTo>
                <a:lnTo>
                  <a:pt x="213533" y="3950368"/>
                </a:lnTo>
                <a:cubicBezTo>
                  <a:pt x="185218" y="3931491"/>
                  <a:pt x="165407" y="3902241"/>
                  <a:pt x="141344" y="3878178"/>
                </a:cubicBezTo>
                <a:cubicBezTo>
                  <a:pt x="141344" y="3878178"/>
                  <a:pt x="124531" y="3881849"/>
                  <a:pt x="117281" y="3886199"/>
                </a:cubicBezTo>
                <a:cubicBezTo>
                  <a:pt x="110796" y="3890090"/>
                  <a:pt x="106586" y="3896894"/>
                  <a:pt x="101238" y="3902241"/>
                </a:cubicBezTo>
                <a:cubicBezTo>
                  <a:pt x="87604" y="3915874"/>
                  <a:pt x="69966" y="3924962"/>
                  <a:pt x="53112" y="3934325"/>
                </a:cubicBezTo>
                <a:cubicBezTo>
                  <a:pt x="45721" y="3938431"/>
                  <a:pt x="36611" y="3938566"/>
                  <a:pt x="29049" y="3942347"/>
                </a:cubicBezTo>
                <a:cubicBezTo>
                  <a:pt x="16103" y="3948821"/>
                  <a:pt x="9876" y="3952936"/>
                  <a:pt x="4987" y="3958389"/>
                </a:cubicBezTo>
                <a:lnTo>
                  <a:pt x="0" y="3965868"/>
                </a:lnTo>
                <a:close/>
              </a:path>
            </a:pathLst>
          </a:custGeom>
          <a:effectLst>
            <a:outerShdw blurRad="50800" dist="38100" dir="5400000" sx="103000" sy="103000" algn="t" rotWithShape="0">
              <a:prstClr val="black">
                <a:alpha val="40000"/>
              </a:prstClr>
            </a:outerShdw>
          </a:effectLst>
        </p:spPr>
      </p:pic>
    </p:spTree>
    <p:extLst>
      <p:ext uri="{BB962C8B-B14F-4D97-AF65-F5344CB8AC3E}">
        <p14:creationId xmlns:p14="http://schemas.microsoft.com/office/powerpoint/2010/main" val="2215285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C2AD-8B26-4F53-BA3A-93EEF97D60AB}"/>
              </a:ext>
            </a:extLst>
          </p:cNvPr>
          <p:cNvSpPr>
            <a:spLocks noGrp="1"/>
          </p:cNvSpPr>
          <p:nvPr>
            <p:ph type="title"/>
          </p:nvPr>
        </p:nvSpPr>
        <p:spPr>
          <a:xfrm>
            <a:off x="2445145" y="688762"/>
            <a:ext cx="8911687" cy="776851"/>
          </a:xfrm>
        </p:spPr>
        <p:txBody>
          <a:bodyPr/>
          <a:lstStyle/>
          <a:p>
            <a:r>
              <a:rPr lang="en-US" dirty="0"/>
              <a:t>Delegated Purchasing Authority Policy</a:t>
            </a:r>
          </a:p>
        </p:txBody>
      </p:sp>
      <p:sp>
        <p:nvSpPr>
          <p:cNvPr id="3" name="Content Placeholder 2">
            <a:extLst>
              <a:ext uri="{FF2B5EF4-FFF2-40B4-BE49-F238E27FC236}">
                <a16:creationId xmlns:a16="http://schemas.microsoft.com/office/drawing/2014/main" id="{A35B4D6D-5E5A-40A7-B888-0C58DCD596B4}"/>
              </a:ext>
            </a:extLst>
          </p:cNvPr>
          <p:cNvSpPr>
            <a:spLocks noGrp="1"/>
          </p:cNvSpPr>
          <p:nvPr>
            <p:ph idx="1"/>
          </p:nvPr>
        </p:nvSpPr>
        <p:spPr>
          <a:xfrm>
            <a:off x="2450672" y="1608833"/>
            <a:ext cx="8915400" cy="3777622"/>
          </a:xfrm>
        </p:spPr>
        <p:txBody>
          <a:bodyPr>
            <a:noAutofit/>
          </a:bodyPr>
          <a:lstStyle/>
          <a:p>
            <a:r>
              <a:rPr lang="en-US" sz="2800" dirty="0"/>
              <a:t>Major Revisions</a:t>
            </a:r>
          </a:p>
          <a:p>
            <a:pPr lvl="1">
              <a:buFont typeface="Wingdings" panose="05000000000000000000" pitchFamily="2" charset="2"/>
              <a:buChar char="§"/>
            </a:pPr>
            <a:r>
              <a:rPr lang="en-US" sz="2400" dirty="0"/>
              <a:t>DPA holder is being moved to the agency Director or senior leader</a:t>
            </a:r>
          </a:p>
          <a:p>
            <a:pPr lvl="2">
              <a:buFont typeface="Courier New" panose="02070309020205020404" pitchFamily="49" charset="0"/>
              <a:buChar char="o"/>
            </a:pPr>
            <a:r>
              <a:rPr lang="en-US" sz="2000" dirty="0"/>
              <a:t>Sub-delegation is expected</a:t>
            </a:r>
          </a:p>
          <a:p>
            <a:pPr lvl="1">
              <a:buFont typeface="Wingdings" panose="05000000000000000000" pitchFamily="2" charset="2"/>
              <a:buChar char="§"/>
            </a:pPr>
            <a:r>
              <a:rPr lang="en-US" sz="2200" dirty="0"/>
              <a:t>Statewide DPA certification process has been established</a:t>
            </a:r>
          </a:p>
          <a:p>
            <a:pPr lvl="2">
              <a:buFont typeface="Courier New" panose="02070309020205020404" pitchFamily="49" charset="0"/>
              <a:buChar char="o"/>
            </a:pPr>
            <a:r>
              <a:rPr lang="en-US" sz="2000" dirty="0"/>
              <a:t>Experience and education components</a:t>
            </a:r>
          </a:p>
          <a:p>
            <a:pPr lvl="2">
              <a:buFont typeface="Courier New" panose="02070309020205020404" pitchFamily="49" charset="0"/>
              <a:buChar char="o"/>
            </a:pPr>
            <a:r>
              <a:rPr lang="en-US" sz="2000" dirty="0"/>
              <a:t>Annual certification of Purchasing team will be required</a:t>
            </a:r>
          </a:p>
          <a:p>
            <a:pPr lvl="1">
              <a:buFont typeface="Wingdings" panose="05000000000000000000" pitchFamily="2" charset="2"/>
              <a:buChar char="§"/>
            </a:pPr>
            <a:r>
              <a:rPr lang="en-US" sz="2400" dirty="0"/>
              <a:t>Guide for DPA limits has been developed</a:t>
            </a:r>
          </a:p>
          <a:p>
            <a:pPr lvl="2">
              <a:buFont typeface="Courier New" panose="02070309020205020404" pitchFamily="49" charset="0"/>
              <a:buChar char="o"/>
            </a:pPr>
            <a:r>
              <a:rPr lang="en-US" sz="2000" dirty="0"/>
              <a:t>Based on certification level of agency Purchasing team</a:t>
            </a:r>
          </a:p>
          <a:p>
            <a:pPr lvl="1"/>
            <a:endParaRPr lang="en-US" sz="2400" dirty="0"/>
          </a:p>
          <a:p>
            <a:pPr lvl="1"/>
            <a:endParaRPr lang="en-US" sz="2400" dirty="0"/>
          </a:p>
          <a:p>
            <a:pPr lvl="2"/>
            <a:endParaRPr lang="en-US" sz="2000" dirty="0"/>
          </a:p>
          <a:p>
            <a:pPr marL="0" indent="0">
              <a:buNone/>
            </a:pPr>
            <a:endParaRPr lang="en-US" sz="2800" dirty="0"/>
          </a:p>
          <a:p>
            <a:endParaRPr lang="en-US" sz="2800" dirty="0"/>
          </a:p>
          <a:p>
            <a:endParaRPr lang="en-US" sz="2800" dirty="0"/>
          </a:p>
          <a:p>
            <a:endParaRPr lang="en-US" sz="2800" dirty="0"/>
          </a:p>
          <a:p>
            <a:endParaRPr lang="en-US" sz="2800" dirty="0"/>
          </a:p>
          <a:p>
            <a:pPr lvl="1"/>
            <a:endParaRPr lang="en-US" sz="2400" dirty="0"/>
          </a:p>
          <a:p>
            <a:pPr marL="0" indent="0">
              <a:buNone/>
            </a:pPr>
            <a:endParaRPr lang="en-US" sz="2800" dirty="0"/>
          </a:p>
        </p:txBody>
      </p:sp>
      <p:sp>
        <p:nvSpPr>
          <p:cNvPr id="4" name="Rectangle 3">
            <a:extLst>
              <a:ext uri="{FF2B5EF4-FFF2-40B4-BE49-F238E27FC236}">
                <a16:creationId xmlns:a16="http://schemas.microsoft.com/office/drawing/2014/main" id="{5DC4B9D4-CD31-40EB-B9B9-0531400ACED1}"/>
              </a:ext>
            </a:extLst>
          </p:cNvPr>
          <p:cNvSpPr/>
          <p:nvPr/>
        </p:nvSpPr>
        <p:spPr>
          <a:xfrm>
            <a:off x="8543244" y="63154"/>
            <a:ext cx="3648756" cy="369332"/>
          </a:xfrm>
          <a:prstGeom prst="rect">
            <a:avLst/>
          </a:prstGeom>
        </p:spPr>
        <p:txBody>
          <a:bodyPr wrap="none">
            <a:spAutoFit/>
          </a:bodyPr>
          <a:lstStyle/>
          <a:p>
            <a:pPr marL="342900" indent="-342900">
              <a:spcBef>
                <a:spcPts val="1000"/>
              </a:spcBef>
              <a:buFont typeface="Arial" panose="020B0604020202020204" pitchFamily="34" charset="0"/>
              <a:buChar char="•"/>
            </a:pPr>
            <a:r>
              <a:rPr lang="en-US" dirty="0">
                <a:highlight>
                  <a:srgbClr val="FFFF00"/>
                </a:highlight>
              </a:rPr>
              <a:t>Publish a revised DPA policy</a:t>
            </a:r>
          </a:p>
        </p:txBody>
      </p:sp>
    </p:spTree>
    <p:extLst>
      <p:ext uri="{BB962C8B-B14F-4D97-AF65-F5344CB8AC3E}">
        <p14:creationId xmlns:p14="http://schemas.microsoft.com/office/powerpoint/2010/main" val="2826128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C2AD-8B26-4F53-BA3A-93EEF97D60AB}"/>
              </a:ext>
            </a:extLst>
          </p:cNvPr>
          <p:cNvSpPr>
            <a:spLocks noGrp="1"/>
          </p:cNvSpPr>
          <p:nvPr>
            <p:ph type="title"/>
          </p:nvPr>
        </p:nvSpPr>
        <p:spPr>
          <a:xfrm>
            <a:off x="2445146" y="688762"/>
            <a:ext cx="8911687" cy="776851"/>
          </a:xfrm>
        </p:spPr>
        <p:txBody>
          <a:bodyPr/>
          <a:lstStyle/>
          <a:p>
            <a:r>
              <a:rPr lang="en-US" dirty="0"/>
              <a:t>Delegated Purchasing Authority Policy</a:t>
            </a:r>
          </a:p>
        </p:txBody>
      </p:sp>
      <p:graphicFrame>
        <p:nvGraphicFramePr>
          <p:cNvPr id="6" name="Diagram 5">
            <a:extLst>
              <a:ext uri="{FF2B5EF4-FFF2-40B4-BE49-F238E27FC236}">
                <a16:creationId xmlns:a16="http://schemas.microsoft.com/office/drawing/2014/main" id="{64719C2A-B595-40A7-A4FC-523F12E46269}"/>
              </a:ext>
            </a:extLst>
          </p:cNvPr>
          <p:cNvGraphicFramePr/>
          <p:nvPr>
            <p:extLst/>
          </p:nvPr>
        </p:nvGraphicFramePr>
        <p:xfrm>
          <a:off x="404069" y="1564853"/>
          <a:ext cx="11383861" cy="4047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rrow: Right 6">
            <a:extLst>
              <a:ext uri="{FF2B5EF4-FFF2-40B4-BE49-F238E27FC236}">
                <a16:creationId xmlns:a16="http://schemas.microsoft.com/office/drawing/2014/main" id="{D28AD805-3A92-4232-9E48-A1862D7DB043}"/>
              </a:ext>
            </a:extLst>
          </p:cNvPr>
          <p:cNvSpPr/>
          <p:nvPr/>
        </p:nvSpPr>
        <p:spPr>
          <a:xfrm>
            <a:off x="1154550" y="4935976"/>
            <a:ext cx="7681132" cy="1082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*Available certification training to be completed by Jan 1, 2021 </a:t>
            </a:r>
          </a:p>
        </p:txBody>
      </p:sp>
      <p:sp>
        <p:nvSpPr>
          <p:cNvPr id="8" name="TextBox 7">
            <a:extLst>
              <a:ext uri="{FF2B5EF4-FFF2-40B4-BE49-F238E27FC236}">
                <a16:creationId xmlns:a16="http://schemas.microsoft.com/office/drawing/2014/main" id="{EDC20D30-3EE6-4784-B9E0-7B27F993CF85}"/>
              </a:ext>
            </a:extLst>
          </p:cNvPr>
          <p:cNvSpPr txBox="1"/>
          <p:nvPr/>
        </p:nvSpPr>
        <p:spPr>
          <a:xfrm>
            <a:off x="3641559" y="6488668"/>
            <a:ext cx="8550441" cy="369332"/>
          </a:xfrm>
          <a:prstGeom prst="rect">
            <a:avLst/>
          </a:prstGeom>
          <a:noFill/>
        </p:spPr>
        <p:txBody>
          <a:bodyPr wrap="square" rtlCol="0">
            <a:spAutoFit/>
          </a:bodyPr>
          <a:lstStyle/>
          <a:p>
            <a:r>
              <a:rPr lang="en-US" dirty="0"/>
              <a:t>* </a:t>
            </a:r>
            <a:r>
              <a:rPr lang="en-US" i="1" dirty="0"/>
              <a:t>Certification training that is not available will be waived until it is available</a:t>
            </a:r>
          </a:p>
        </p:txBody>
      </p:sp>
      <p:sp>
        <p:nvSpPr>
          <p:cNvPr id="9" name="Arrow: Right 8">
            <a:extLst>
              <a:ext uri="{FF2B5EF4-FFF2-40B4-BE49-F238E27FC236}">
                <a16:creationId xmlns:a16="http://schemas.microsoft.com/office/drawing/2014/main" id="{93F34FA7-C9E4-4454-BF7C-A091EB1C3026}"/>
              </a:ext>
            </a:extLst>
          </p:cNvPr>
          <p:cNvSpPr/>
          <p:nvPr/>
        </p:nvSpPr>
        <p:spPr>
          <a:xfrm>
            <a:off x="8844918" y="4935976"/>
            <a:ext cx="3173921" cy="1082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Ongoing training</a:t>
            </a:r>
          </a:p>
        </p:txBody>
      </p:sp>
      <p:cxnSp>
        <p:nvCxnSpPr>
          <p:cNvPr id="11" name="Straight Connector 10">
            <a:extLst>
              <a:ext uri="{FF2B5EF4-FFF2-40B4-BE49-F238E27FC236}">
                <a16:creationId xmlns:a16="http://schemas.microsoft.com/office/drawing/2014/main" id="{5EFD5447-A43C-4412-8D3B-A6A72F02548C}"/>
              </a:ext>
            </a:extLst>
          </p:cNvPr>
          <p:cNvCxnSpPr>
            <a:cxnSpLocks/>
          </p:cNvCxnSpPr>
          <p:nvPr/>
        </p:nvCxnSpPr>
        <p:spPr>
          <a:xfrm>
            <a:off x="8854153" y="4257971"/>
            <a:ext cx="0" cy="120995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D88FBD-F433-4160-AB6E-E69543F0A6F2}"/>
              </a:ext>
            </a:extLst>
          </p:cNvPr>
          <p:cNvCxnSpPr>
            <a:cxnSpLocks/>
          </p:cNvCxnSpPr>
          <p:nvPr/>
        </p:nvCxnSpPr>
        <p:spPr>
          <a:xfrm>
            <a:off x="1163786" y="4284817"/>
            <a:ext cx="0" cy="120995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27C396E-B8EC-49A0-819B-6245F980B47A}"/>
              </a:ext>
            </a:extLst>
          </p:cNvPr>
          <p:cNvSpPr/>
          <p:nvPr/>
        </p:nvSpPr>
        <p:spPr>
          <a:xfrm>
            <a:off x="8543244" y="63154"/>
            <a:ext cx="3648756" cy="369332"/>
          </a:xfrm>
          <a:prstGeom prst="rect">
            <a:avLst/>
          </a:prstGeom>
        </p:spPr>
        <p:txBody>
          <a:bodyPr wrap="none">
            <a:spAutoFit/>
          </a:bodyPr>
          <a:lstStyle/>
          <a:p>
            <a:pPr marL="342900" indent="-342900">
              <a:spcBef>
                <a:spcPts val="1000"/>
              </a:spcBef>
              <a:buFont typeface="Arial" panose="020B0604020202020204" pitchFamily="34" charset="0"/>
              <a:buChar char="•"/>
            </a:pPr>
            <a:r>
              <a:rPr lang="en-US" dirty="0">
                <a:highlight>
                  <a:srgbClr val="FFFF00"/>
                </a:highlight>
              </a:rPr>
              <a:t>Publish a revised DPA policy</a:t>
            </a:r>
          </a:p>
        </p:txBody>
      </p:sp>
    </p:spTree>
    <p:extLst>
      <p:ext uri="{BB962C8B-B14F-4D97-AF65-F5344CB8AC3E}">
        <p14:creationId xmlns:p14="http://schemas.microsoft.com/office/powerpoint/2010/main" val="1990655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B6F9-1238-4CC4-8176-06165CC719A9}"/>
              </a:ext>
            </a:extLst>
          </p:cNvPr>
          <p:cNvSpPr>
            <a:spLocks noGrp="1"/>
          </p:cNvSpPr>
          <p:nvPr>
            <p:ph type="title"/>
          </p:nvPr>
        </p:nvSpPr>
        <p:spPr>
          <a:xfrm>
            <a:off x="2589212" y="2058750"/>
            <a:ext cx="9188931" cy="1468800"/>
          </a:xfrm>
        </p:spPr>
        <p:txBody>
          <a:bodyPr/>
          <a:lstStyle/>
          <a:p>
            <a:r>
              <a:rPr lang="en-US" dirty="0"/>
              <a:t>State Purchasing Manager’s Update</a:t>
            </a:r>
          </a:p>
        </p:txBody>
      </p:sp>
      <p:sp>
        <p:nvSpPr>
          <p:cNvPr id="3" name="Text Placeholder 2">
            <a:extLst>
              <a:ext uri="{FF2B5EF4-FFF2-40B4-BE49-F238E27FC236}">
                <a16:creationId xmlns:a16="http://schemas.microsoft.com/office/drawing/2014/main" id="{66D01EE1-D3EB-443E-B9AD-C0E3CDE0C8BE}"/>
              </a:ext>
            </a:extLst>
          </p:cNvPr>
          <p:cNvSpPr>
            <a:spLocks noGrp="1"/>
          </p:cNvSpPr>
          <p:nvPr>
            <p:ph type="body" idx="1"/>
          </p:nvPr>
        </p:nvSpPr>
        <p:spPr/>
        <p:txBody>
          <a:bodyPr/>
          <a:lstStyle/>
          <a:p>
            <a:r>
              <a:rPr lang="en-US" dirty="0"/>
              <a:t>Valerie Bollinger</a:t>
            </a:r>
          </a:p>
        </p:txBody>
      </p:sp>
    </p:spTree>
    <p:custDataLst>
      <p:tags r:id="rId1"/>
    </p:custDataLst>
    <p:extLst>
      <p:ext uri="{BB962C8B-B14F-4D97-AF65-F5344CB8AC3E}">
        <p14:creationId xmlns:p14="http://schemas.microsoft.com/office/powerpoint/2010/main" val="1457600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8F69C-C3F8-4877-9ACD-41BADEBBDE54}"/>
              </a:ext>
            </a:extLst>
          </p:cNvPr>
          <p:cNvSpPr>
            <a:spLocks noGrp="1"/>
          </p:cNvSpPr>
          <p:nvPr>
            <p:ph type="title"/>
          </p:nvPr>
        </p:nvSpPr>
        <p:spPr>
          <a:xfrm>
            <a:off x="2592925" y="683342"/>
            <a:ext cx="8911687" cy="1221658"/>
          </a:xfrm>
        </p:spPr>
        <p:txBody>
          <a:bodyPr/>
          <a:lstStyle/>
          <a:p>
            <a:r>
              <a:rPr lang="en-US" dirty="0"/>
              <a:t>IDAPA Overview</a:t>
            </a:r>
          </a:p>
        </p:txBody>
      </p:sp>
      <p:sp>
        <p:nvSpPr>
          <p:cNvPr id="3" name="Content Placeholder 2">
            <a:extLst>
              <a:ext uri="{FF2B5EF4-FFF2-40B4-BE49-F238E27FC236}">
                <a16:creationId xmlns:a16="http://schemas.microsoft.com/office/drawing/2014/main" id="{DAFB255F-BED3-48A2-9637-86A429AFD8ED}"/>
              </a:ext>
            </a:extLst>
          </p:cNvPr>
          <p:cNvSpPr>
            <a:spLocks noGrp="1"/>
          </p:cNvSpPr>
          <p:nvPr>
            <p:ph idx="1"/>
          </p:nvPr>
        </p:nvSpPr>
        <p:spPr/>
        <p:txBody>
          <a:bodyPr>
            <a:normAutofit/>
          </a:bodyPr>
          <a:lstStyle/>
          <a:p>
            <a:r>
              <a:rPr lang="en-US" sz="2400" dirty="0"/>
              <a:t>All but one subsection of DOP’s pending rules were approved by the 2019 legislature </a:t>
            </a:r>
          </a:p>
          <a:p>
            <a:r>
              <a:rPr lang="en-US" sz="2400" dirty="0"/>
              <a:t>Entirety of IDAPA 38.05.01 (effective as of 2019 </a:t>
            </a:r>
            <a:r>
              <a:rPr lang="en-US" sz="2400" i="1" dirty="0"/>
              <a:t>sine die</a:t>
            </a:r>
            <a:r>
              <a:rPr lang="en-US" sz="2400" dirty="0"/>
              <a:t>) was re-issued as a temporary rule on July 1, 2019</a:t>
            </a:r>
          </a:p>
          <a:p>
            <a:r>
              <a:rPr lang="en-US" sz="2400" dirty="0"/>
              <a:t>DOP is not proposing any additional changes to the purchasing rules for 2020</a:t>
            </a:r>
          </a:p>
        </p:txBody>
      </p:sp>
    </p:spTree>
    <p:custDataLst>
      <p:tags r:id="rId1"/>
    </p:custDataLst>
    <p:extLst>
      <p:ext uri="{BB962C8B-B14F-4D97-AF65-F5344CB8AC3E}">
        <p14:creationId xmlns:p14="http://schemas.microsoft.com/office/powerpoint/2010/main" val="564430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443E0-EB42-4B23-9A4C-40CD5587B28A}"/>
              </a:ext>
            </a:extLst>
          </p:cNvPr>
          <p:cNvSpPr>
            <a:spLocks noGrp="1"/>
          </p:cNvSpPr>
          <p:nvPr>
            <p:ph type="title"/>
          </p:nvPr>
        </p:nvSpPr>
        <p:spPr/>
        <p:txBody>
          <a:bodyPr/>
          <a:lstStyle/>
          <a:p>
            <a:r>
              <a:rPr lang="en-US" dirty="0"/>
              <a:t>IDAPA Highlights</a:t>
            </a:r>
          </a:p>
        </p:txBody>
      </p:sp>
      <p:sp>
        <p:nvSpPr>
          <p:cNvPr id="3" name="Content Placeholder 2">
            <a:extLst>
              <a:ext uri="{FF2B5EF4-FFF2-40B4-BE49-F238E27FC236}">
                <a16:creationId xmlns:a16="http://schemas.microsoft.com/office/drawing/2014/main" id="{DEA08B22-48EB-44DD-AAAD-D9868C6C2D89}"/>
              </a:ext>
            </a:extLst>
          </p:cNvPr>
          <p:cNvSpPr>
            <a:spLocks noGrp="1"/>
          </p:cNvSpPr>
          <p:nvPr>
            <p:ph idx="1"/>
          </p:nvPr>
        </p:nvSpPr>
        <p:spPr>
          <a:xfrm>
            <a:off x="2589212" y="1676399"/>
            <a:ext cx="8915400" cy="4385187"/>
          </a:xfrm>
        </p:spPr>
        <p:txBody>
          <a:bodyPr>
            <a:normAutofit/>
          </a:bodyPr>
          <a:lstStyle/>
          <a:p>
            <a:r>
              <a:rPr lang="en-US" sz="2400" b="1" dirty="0"/>
              <a:t>New solicitation type: Invitation to Negotiate (ITN)</a:t>
            </a:r>
          </a:p>
          <a:p>
            <a:pPr lvl="1"/>
            <a:r>
              <a:rPr lang="en-US" sz="2000" dirty="0"/>
              <a:t>This is a </a:t>
            </a:r>
            <a:r>
              <a:rPr lang="en-US" sz="2000" i="1" dirty="0">
                <a:solidFill>
                  <a:srgbClr val="FF0000"/>
                </a:solidFill>
              </a:rPr>
              <a:t>competitive negotiation</a:t>
            </a:r>
            <a:r>
              <a:rPr lang="en-US" sz="2000" dirty="0"/>
              <a:t>– still requires an open competitive process, but allows for more dialogue and negotiation with multiple finalists</a:t>
            </a:r>
          </a:p>
          <a:p>
            <a:pPr lvl="1"/>
            <a:r>
              <a:rPr lang="en-US" sz="2000" dirty="0"/>
              <a:t>Requires Administrator approval; being used on a limited basis</a:t>
            </a:r>
          </a:p>
          <a:p>
            <a:pPr marL="457200" lvl="1" indent="0">
              <a:buNone/>
            </a:pPr>
            <a:endParaRPr lang="en-US" sz="2000" dirty="0"/>
          </a:p>
          <a:p>
            <a:r>
              <a:rPr lang="en-US" sz="2400" b="1" dirty="0"/>
              <a:t>Purchasing records</a:t>
            </a:r>
          </a:p>
          <a:p>
            <a:pPr lvl="1"/>
            <a:r>
              <a:rPr lang="en-US" sz="2000" dirty="0"/>
              <a:t>Purchasing authority may determine the form in which records are maintained (e.g. electronic vs. hard copy)</a:t>
            </a:r>
          </a:p>
          <a:p>
            <a:pPr lvl="1"/>
            <a:r>
              <a:rPr lang="en-US" sz="2000" dirty="0"/>
              <a:t>DOP officially moved to electronic format as on August 1, 2019 for contract/solicitation files</a:t>
            </a:r>
          </a:p>
        </p:txBody>
      </p:sp>
    </p:spTree>
    <p:extLst>
      <p:ext uri="{BB962C8B-B14F-4D97-AF65-F5344CB8AC3E}">
        <p14:creationId xmlns:p14="http://schemas.microsoft.com/office/powerpoint/2010/main" val="564478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443E0-EB42-4B23-9A4C-40CD5587B28A}"/>
              </a:ext>
            </a:extLst>
          </p:cNvPr>
          <p:cNvSpPr>
            <a:spLocks noGrp="1"/>
          </p:cNvSpPr>
          <p:nvPr>
            <p:ph type="title"/>
          </p:nvPr>
        </p:nvSpPr>
        <p:spPr/>
        <p:txBody>
          <a:bodyPr/>
          <a:lstStyle/>
          <a:p>
            <a:r>
              <a:rPr lang="en-US" dirty="0"/>
              <a:t>IDAPA Highlights</a:t>
            </a:r>
          </a:p>
        </p:txBody>
      </p:sp>
      <p:sp>
        <p:nvSpPr>
          <p:cNvPr id="3" name="Content Placeholder 2">
            <a:extLst>
              <a:ext uri="{FF2B5EF4-FFF2-40B4-BE49-F238E27FC236}">
                <a16:creationId xmlns:a16="http://schemas.microsoft.com/office/drawing/2014/main" id="{DEA08B22-48EB-44DD-AAAD-D9868C6C2D89}"/>
              </a:ext>
            </a:extLst>
          </p:cNvPr>
          <p:cNvSpPr>
            <a:spLocks noGrp="1"/>
          </p:cNvSpPr>
          <p:nvPr>
            <p:ph idx="1"/>
          </p:nvPr>
        </p:nvSpPr>
        <p:spPr>
          <a:xfrm>
            <a:off x="1450256" y="1340069"/>
            <a:ext cx="9974827" cy="5152806"/>
          </a:xfrm>
        </p:spPr>
        <p:txBody>
          <a:bodyPr>
            <a:normAutofit lnSpcReduction="10000"/>
          </a:bodyPr>
          <a:lstStyle/>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Key Points:</a:t>
            </a:r>
          </a:p>
          <a:p>
            <a:pPr lvl="1"/>
            <a:r>
              <a:rPr lang="en-US" sz="2000" dirty="0"/>
              <a:t>Not intended to cover services that can be competed or major changes to scope of original solicitation– still must demonstrate that bidding would be impractical, disadvantageous, or unreasonable.</a:t>
            </a:r>
          </a:p>
          <a:p>
            <a:pPr lvl="1"/>
            <a:r>
              <a:rPr lang="en-US" sz="2000" dirty="0"/>
              <a:t>Example: Annual licensing and maintenance for existing software</a:t>
            </a:r>
          </a:p>
        </p:txBody>
      </p:sp>
      <p:sp>
        <p:nvSpPr>
          <p:cNvPr id="4" name="Rectangle 3">
            <a:extLst>
              <a:ext uri="{FF2B5EF4-FFF2-40B4-BE49-F238E27FC236}">
                <a16:creationId xmlns:a16="http://schemas.microsoft.com/office/drawing/2014/main" id="{BE31AE2F-E6B4-40BD-9058-2C97FF0AED3A}"/>
              </a:ext>
            </a:extLst>
          </p:cNvPr>
          <p:cNvSpPr/>
          <p:nvPr/>
        </p:nvSpPr>
        <p:spPr>
          <a:xfrm>
            <a:off x="1450257" y="1340069"/>
            <a:ext cx="9974827" cy="313360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IDAPA 38.05.01.042. EXCEPTIONS TO COMPETITION.</a:t>
            </a:r>
          </a:p>
          <a:p>
            <a:r>
              <a:rPr lang="en-US" sz="2000" dirty="0">
                <a:solidFill>
                  <a:schemeClr val="tx1"/>
                </a:solidFill>
              </a:rPr>
              <a:t>10. Exempt Purchases. By written policy the administrator may exempt from the formal sealed procedure or the requirement for competitive solicitation that property for which bidding is </a:t>
            </a:r>
            <a:r>
              <a:rPr lang="en-US" sz="2000" dirty="0">
                <a:solidFill>
                  <a:srgbClr val="FF0000"/>
                </a:solidFill>
              </a:rPr>
              <a:t>impractical, disadvantageous or unreasonable under the circumstances</a:t>
            </a:r>
            <a:r>
              <a:rPr lang="en-US" sz="2000" dirty="0">
                <a:solidFill>
                  <a:schemeClr val="tx1"/>
                </a:solidFill>
              </a:rPr>
              <a:t>…</a:t>
            </a:r>
          </a:p>
          <a:p>
            <a:r>
              <a:rPr lang="en-US" sz="2000" dirty="0">
                <a:solidFill>
                  <a:schemeClr val="tx1"/>
                </a:solidFill>
              </a:rPr>
              <a:t>a. Examples include, but are not limited to:…</a:t>
            </a:r>
          </a:p>
          <a:p>
            <a:r>
              <a:rPr lang="en-US" sz="2000" b="1" dirty="0">
                <a:solidFill>
                  <a:schemeClr val="tx1"/>
                </a:solidFill>
              </a:rPr>
              <a:t>vi. Ongoing maintenance, upgrades, support or additional licenses for software or other information technology solutions, including a change in the manner of solution delivery; which software or solution was </a:t>
            </a:r>
            <a:r>
              <a:rPr lang="en-US" sz="2000" b="1" dirty="0">
                <a:solidFill>
                  <a:srgbClr val="FF0000"/>
                </a:solidFill>
              </a:rPr>
              <a:t>originally acquired in compliance with the purchasing laws </a:t>
            </a:r>
            <a:r>
              <a:rPr lang="en-US" sz="2000" b="1" dirty="0">
                <a:solidFill>
                  <a:schemeClr val="tx1"/>
                </a:solidFill>
              </a:rPr>
              <a:t>in effect at the time of acquisition; </a:t>
            </a:r>
          </a:p>
        </p:txBody>
      </p:sp>
    </p:spTree>
    <p:extLst>
      <p:ext uri="{BB962C8B-B14F-4D97-AF65-F5344CB8AC3E}">
        <p14:creationId xmlns:p14="http://schemas.microsoft.com/office/powerpoint/2010/main" val="3591380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2414C-5550-4290-B017-2BFCF8071EC4}"/>
              </a:ext>
            </a:extLst>
          </p:cNvPr>
          <p:cNvSpPr>
            <a:spLocks noGrp="1"/>
          </p:cNvSpPr>
          <p:nvPr>
            <p:ph type="title"/>
          </p:nvPr>
        </p:nvSpPr>
        <p:spPr>
          <a:xfrm>
            <a:off x="1687669" y="624110"/>
            <a:ext cx="4137059" cy="1280890"/>
          </a:xfrm>
        </p:spPr>
        <p:txBody>
          <a:bodyPr>
            <a:normAutofit/>
          </a:bodyPr>
          <a:lstStyle/>
          <a:p>
            <a:r>
              <a:rPr lang="en-US" sz="3200"/>
              <a:t>Recruiting Efforts</a:t>
            </a:r>
          </a:p>
        </p:txBody>
      </p:sp>
      <p:sp>
        <p:nvSpPr>
          <p:cNvPr id="3" name="Content Placeholder 2">
            <a:extLst>
              <a:ext uri="{FF2B5EF4-FFF2-40B4-BE49-F238E27FC236}">
                <a16:creationId xmlns:a16="http://schemas.microsoft.com/office/drawing/2014/main" id="{27D85403-696B-409E-ABE9-B2756B9BCCAE}"/>
              </a:ext>
            </a:extLst>
          </p:cNvPr>
          <p:cNvSpPr>
            <a:spLocks noGrp="1"/>
          </p:cNvSpPr>
          <p:nvPr>
            <p:ph idx="1"/>
          </p:nvPr>
        </p:nvSpPr>
        <p:spPr>
          <a:xfrm>
            <a:off x="1683955" y="1288751"/>
            <a:ext cx="5950363" cy="5118185"/>
          </a:xfrm>
        </p:spPr>
        <p:txBody>
          <a:bodyPr>
            <a:normAutofit/>
          </a:bodyPr>
          <a:lstStyle/>
          <a:p>
            <a:pPr>
              <a:lnSpc>
                <a:spcPct val="90000"/>
              </a:lnSpc>
            </a:pPr>
            <a:r>
              <a:rPr lang="en-US" b="1" dirty="0">
                <a:solidFill>
                  <a:srgbClr val="000000"/>
                </a:solidFill>
              </a:rPr>
              <a:t>Contract Administrators</a:t>
            </a:r>
          </a:p>
          <a:p>
            <a:pPr lvl="1">
              <a:lnSpc>
                <a:spcPct val="90000"/>
              </a:lnSpc>
            </a:pPr>
            <a:r>
              <a:rPr lang="en-US" sz="1800" dirty="0">
                <a:solidFill>
                  <a:srgbClr val="000000"/>
                </a:solidFill>
              </a:rPr>
              <a:t>Two new FTEs- one on each DOP team</a:t>
            </a:r>
          </a:p>
          <a:p>
            <a:pPr lvl="1">
              <a:lnSpc>
                <a:spcPct val="90000"/>
              </a:lnSpc>
            </a:pPr>
            <a:r>
              <a:rPr lang="en-US" sz="1800" dirty="0">
                <a:solidFill>
                  <a:srgbClr val="000000"/>
                </a:solidFill>
              </a:rPr>
              <a:t>Purchasing staff will “hand off” contracts- CAs will be primarily responsible for renewals, amendments, performance issues, proactive contract administration</a:t>
            </a:r>
          </a:p>
          <a:p>
            <a:pPr lvl="1">
              <a:lnSpc>
                <a:spcPct val="90000"/>
              </a:lnSpc>
            </a:pPr>
            <a:r>
              <a:rPr lang="en-US" sz="1800" dirty="0">
                <a:solidFill>
                  <a:srgbClr val="000000"/>
                </a:solidFill>
              </a:rPr>
              <a:t>First round of interviews being conducted this week- hope to have people onboarded in early September</a:t>
            </a:r>
          </a:p>
          <a:p>
            <a:pPr marL="457200" lvl="1" indent="0">
              <a:lnSpc>
                <a:spcPct val="90000"/>
              </a:lnSpc>
              <a:buNone/>
            </a:pPr>
            <a:endParaRPr lang="en-US" sz="1800" dirty="0">
              <a:solidFill>
                <a:srgbClr val="000000"/>
              </a:solidFill>
            </a:endParaRPr>
          </a:p>
          <a:p>
            <a:pPr>
              <a:lnSpc>
                <a:spcPct val="90000"/>
              </a:lnSpc>
            </a:pPr>
            <a:r>
              <a:rPr lang="en-US" b="1" dirty="0" err="1">
                <a:solidFill>
                  <a:srgbClr val="000000"/>
                </a:solidFill>
              </a:rPr>
              <a:t>Luma</a:t>
            </a:r>
            <a:r>
              <a:rPr lang="en-US" b="1" dirty="0">
                <a:solidFill>
                  <a:srgbClr val="000000"/>
                </a:solidFill>
              </a:rPr>
              <a:t> backfill</a:t>
            </a:r>
          </a:p>
          <a:p>
            <a:pPr lvl="1">
              <a:lnSpc>
                <a:spcPct val="90000"/>
              </a:lnSpc>
            </a:pPr>
            <a:r>
              <a:rPr lang="en-US" sz="1800" dirty="0">
                <a:solidFill>
                  <a:srgbClr val="000000"/>
                </a:solidFill>
              </a:rPr>
              <a:t>Jason Skelton will be leading the Procurement Team for the Controller’s </a:t>
            </a:r>
            <a:r>
              <a:rPr lang="en-US" sz="1800" dirty="0" err="1">
                <a:solidFill>
                  <a:srgbClr val="000000"/>
                </a:solidFill>
              </a:rPr>
              <a:t>Luma</a:t>
            </a:r>
            <a:r>
              <a:rPr lang="en-US" sz="1800" dirty="0">
                <a:solidFill>
                  <a:srgbClr val="000000"/>
                </a:solidFill>
              </a:rPr>
              <a:t> implementation</a:t>
            </a:r>
          </a:p>
          <a:p>
            <a:pPr lvl="1">
              <a:lnSpc>
                <a:spcPct val="90000"/>
              </a:lnSpc>
            </a:pPr>
            <a:r>
              <a:rPr lang="en-US" sz="1800" dirty="0">
                <a:solidFill>
                  <a:srgbClr val="000000"/>
                </a:solidFill>
              </a:rPr>
              <a:t>DOP will be hiring for a limited service position to backfill- position posted yesterday</a:t>
            </a:r>
          </a:p>
          <a:p>
            <a:pPr>
              <a:lnSpc>
                <a:spcPct val="90000"/>
              </a:lnSpc>
            </a:pPr>
            <a:endParaRPr lang="en-US" sz="1300" dirty="0">
              <a:solidFill>
                <a:srgbClr val="000000"/>
              </a:solidFill>
            </a:endParaRPr>
          </a:p>
        </p:txBody>
      </p:sp>
      <p:pic>
        <p:nvPicPr>
          <p:cNvPr id="6" name="Picture 5">
            <a:extLst>
              <a:ext uri="{FF2B5EF4-FFF2-40B4-BE49-F238E27FC236}">
                <a16:creationId xmlns:a16="http://schemas.microsoft.com/office/drawing/2014/main" id="{2A8C6B57-89DE-4AE7-A085-F58B7CF09E6F}"/>
              </a:ext>
            </a:extLst>
          </p:cNvPr>
          <p:cNvPicPr>
            <a:picLocks noChangeAspect="1"/>
          </p:cNvPicPr>
          <p:nvPr/>
        </p:nvPicPr>
        <p:blipFill>
          <a:blip r:embed="rId2"/>
          <a:stretch>
            <a:fillRect/>
          </a:stretch>
        </p:blipFill>
        <p:spPr>
          <a:xfrm>
            <a:off x="7852239" y="1364294"/>
            <a:ext cx="4129412" cy="4129412"/>
          </a:xfrm>
          <a:prstGeom prst="rect">
            <a:avLst/>
          </a:prstGeom>
        </p:spPr>
      </p:pic>
    </p:spTree>
    <p:extLst>
      <p:ext uri="{BB962C8B-B14F-4D97-AF65-F5344CB8AC3E}">
        <p14:creationId xmlns:p14="http://schemas.microsoft.com/office/powerpoint/2010/main" val="2077345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0666-291E-4344-94C6-7FD1E23EAAC8}"/>
              </a:ext>
            </a:extLst>
          </p:cNvPr>
          <p:cNvSpPr>
            <a:spLocks noGrp="1"/>
          </p:cNvSpPr>
          <p:nvPr>
            <p:ph type="title"/>
          </p:nvPr>
        </p:nvSpPr>
        <p:spPr/>
        <p:txBody>
          <a:bodyPr/>
          <a:lstStyle/>
          <a:p>
            <a:r>
              <a:rPr lang="en-US" dirty="0"/>
              <a:t>Workshop Agenda</a:t>
            </a:r>
          </a:p>
        </p:txBody>
      </p:sp>
      <p:sp>
        <p:nvSpPr>
          <p:cNvPr id="3" name="Content Placeholder 2">
            <a:extLst>
              <a:ext uri="{FF2B5EF4-FFF2-40B4-BE49-F238E27FC236}">
                <a16:creationId xmlns:a16="http://schemas.microsoft.com/office/drawing/2014/main" id="{2BCF8A85-7D02-4FB3-B153-8D679E87AB62}"/>
              </a:ext>
            </a:extLst>
          </p:cNvPr>
          <p:cNvSpPr>
            <a:spLocks noGrp="1"/>
          </p:cNvSpPr>
          <p:nvPr>
            <p:ph idx="1"/>
          </p:nvPr>
        </p:nvSpPr>
        <p:spPr>
          <a:xfrm>
            <a:off x="2105637" y="1616764"/>
            <a:ext cx="10086363" cy="4918259"/>
          </a:xfrm>
        </p:spPr>
        <p:txBody>
          <a:bodyPr>
            <a:normAutofit/>
          </a:bodyPr>
          <a:lstStyle/>
          <a:p>
            <a:r>
              <a:rPr lang="en-US" dirty="0"/>
              <a:t>9:00 – 9:05		Introduction (Forrest Benedict)</a:t>
            </a:r>
          </a:p>
          <a:p>
            <a:r>
              <a:rPr lang="en-US" dirty="0"/>
              <a:t>9:05 – 9:30		Administrator Update (Steve Bailey)</a:t>
            </a:r>
          </a:p>
          <a:p>
            <a:r>
              <a:rPr lang="en-US" dirty="0"/>
              <a:t>9:30 – 9:45		State Purchasing Manager Update (Valerie Bollinger)</a:t>
            </a:r>
          </a:p>
          <a:p>
            <a:r>
              <a:rPr lang="en-US" dirty="0"/>
              <a:t>9:45 – 10:05		Statewide Contract Updates (DOP Staff)</a:t>
            </a:r>
          </a:p>
          <a:p>
            <a:r>
              <a:rPr lang="en-US" dirty="0"/>
              <a:t>10:05 – 10:20		Networking Break</a:t>
            </a:r>
          </a:p>
          <a:p>
            <a:r>
              <a:rPr lang="en-US" dirty="0"/>
              <a:t>10:20 – 10:40		Jaggaer updates and best practices (Karen Butler, Forrest Benedict)</a:t>
            </a:r>
          </a:p>
          <a:p>
            <a:r>
              <a:rPr lang="en-US" dirty="0"/>
              <a:t>10:40 – 11:15		New Vehicle Ordering Process (Danny Downen)</a:t>
            </a:r>
          </a:p>
          <a:p>
            <a:r>
              <a:rPr lang="en-US" dirty="0"/>
              <a:t>11:15 – 11:45		Presentation by Correctional Industries (Terry Tharp)</a:t>
            </a:r>
          </a:p>
          <a:p>
            <a:r>
              <a:rPr lang="en-US" dirty="0"/>
              <a:t>11:45 – 12:00 		Open Discussion (All)</a:t>
            </a:r>
          </a:p>
        </p:txBody>
      </p:sp>
    </p:spTree>
    <p:custDataLst>
      <p:tags r:id="rId1"/>
    </p:custDataLst>
    <p:extLst>
      <p:ext uri="{BB962C8B-B14F-4D97-AF65-F5344CB8AC3E}">
        <p14:creationId xmlns:p14="http://schemas.microsoft.com/office/powerpoint/2010/main" val="2202282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3D78-D208-4C2B-B6E7-66EC6A009EAF}"/>
              </a:ext>
            </a:extLst>
          </p:cNvPr>
          <p:cNvSpPr>
            <a:spLocks noGrp="1"/>
          </p:cNvSpPr>
          <p:nvPr>
            <p:ph type="title"/>
          </p:nvPr>
        </p:nvSpPr>
        <p:spPr/>
        <p:txBody>
          <a:bodyPr/>
          <a:lstStyle/>
          <a:p>
            <a:r>
              <a:rPr lang="en-US" dirty="0"/>
              <a:t>Communications:		 Reminder</a:t>
            </a:r>
          </a:p>
        </p:txBody>
      </p:sp>
      <p:sp>
        <p:nvSpPr>
          <p:cNvPr id="3" name="Content Placeholder 2">
            <a:extLst>
              <a:ext uri="{FF2B5EF4-FFF2-40B4-BE49-F238E27FC236}">
                <a16:creationId xmlns:a16="http://schemas.microsoft.com/office/drawing/2014/main" id="{99CB66B3-7237-44C1-8324-11D288CC28CD}"/>
              </a:ext>
            </a:extLst>
          </p:cNvPr>
          <p:cNvSpPr>
            <a:spLocks noGrp="1"/>
          </p:cNvSpPr>
          <p:nvPr>
            <p:ph idx="1"/>
          </p:nvPr>
        </p:nvSpPr>
        <p:spPr>
          <a:xfrm>
            <a:off x="2074276" y="1445342"/>
            <a:ext cx="9430335" cy="4862052"/>
          </a:xfrm>
        </p:spPr>
        <p:txBody>
          <a:bodyPr>
            <a:normAutofit fontScale="85000" lnSpcReduction="20000"/>
          </a:bodyPr>
          <a:lstStyle/>
          <a:p>
            <a:r>
              <a:rPr lang="en-US" sz="2400" dirty="0"/>
              <a:t>IPRO</a:t>
            </a:r>
          </a:p>
          <a:p>
            <a:pPr lvl="1"/>
            <a:r>
              <a:rPr lang="en-US" sz="2000" dirty="0">
                <a:hlinkClick r:id="rId2"/>
              </a:rPr>
              <a:t>IPRO@adm.idaho.gov</a:t>
            </a:r>
            <a:r>
              <a:rPr lang="en-US" sz="2000" dirty="0"/>
              <a:t> </a:t>
            </a:r>
          </a:p>
          <a:p>
            <a:pPr lvl="1"/>
            <a:r>
              <a:rPr lang="en-US" sz="2000" dirty="0"/>
              <a:t>Please do NOT email Karen or Forrest directly with IPRO questions/issues</a:t>
            </a:r>
          </a:p>
          <a:p>
            <a:pPr marL="457200" lvl="1" indent="0">
              <a:buNone/>
            </a:pPr>
            <a:endParaRPr lang="en-US" sz="2000" dirty="0"/>
          </a:p>
          <a:p>
            <a:r>
              <a:rPr lang="en-US" sz="2400" dirty="0"/>
              <a:t>Exemptions</a:t>
            </a:r>
          </a:p>
          <a:p>
            <a:pPr lvl="1"/>
            <a:r>
              <a:rPr lang="en-US" sz="2000" dirty="0">
                <a:hlinkClick r:id="rId3"/>
              </a:rPr>
              <a:t>purchasing@adm.idaho.gov</a:t>
            </a:r>
            <a:r>
              <a:rPr lang="en-US" sz="2000" dirty="0"/>
              <a:t> </a:t>
            </a:r>
          </a:p>
          <a:p>
            <a:pPr lvl="1"/>
            <a:r>
              <a:rPr lang="en-US" sz="2000" dirty="0"/>
              <a:t>Please do NOT send directly to Steve, Valerie, Chelsea or Jason</a:t>
            </a:r>
          </a:p>
          <a:p>
            <a:pPr marL="457200" lvl="1" indent="0">
              <a:buNone/>
            </a:pPr>
            <a:endParaRPr lang="en-US" sz="2000" dirty="0"/>
          </a:p>
          <a:p>
            <a:r>
              <a:rPr lang="en-US" sz="2400" dirty="0"/>
              <a:t>Statewide Contracts </a:t>
            </a:r>
          </a:p>
          <a:p>
            <a:pPr lvl="1"/>
            <a:r>
              <a:rPr lang="en-US" sz="2000" dirty="0"/>
              <a:t>Email the DOP staff assigned to administer the statewide contract</a:t>
            </a:r>
          </a:p>
          <a:p>
            <a:pPr marL="457200" lvl="1" indent="0">
              <a:buNone/>
            </a:pPr>
            <a:endParaRPr lang="en-US" sz="2000" dirty="0"/>
          </a:p>
          <a:p>
            <a:r>
              <a:rPr lang="en-US" sz="2400" dirty="0"/>
              <a:t>Liaisons </a:t>
            </a:r>
          </a:p>
          <a:p>
            <a:pPr lvl="1"/>
            <a:r>
              <a:rPr lang="en-US" sz="2000" dirty="0"/>
              <a:t>Contact your liaison with general questions– he or she may not be the person with the answer, but can get you to the right person!  </a:t>
            </a:r>
          </a:p>
          <a:p>
            <a:endParaRPr lang="en-US" dirty="0"/>
          </a:p>
        </p:txBody>
      </p:sp>
      <p:pic>
        <p:nvPicPr>
          <p:cNvPr id="5" name="Picture 4">
            <a:extLst>
              <a:ext uri="{FF2B5EF4-FFF2-40B4-BE49-F238E27FC236}">
                <a16:creationId xmlns:a16="http://schemas.microsoft.com/office/drawing/2014/main" id="{B75BB14C-0E99-4220-BAB7-894187FD0101}"/>
              </a:ext>
            </a:extLst>
          </p:cNvPr>
          <p:cNvPicPr>
            <a:picLocks noChangeAspect="1"/>
          </p:cNvPicPr>
          <p:nvPr/>
        </p:nvPicPr>
        <p:blipFill>
          <a:blip r:embed="rId4"/>
          <a:stretch>
            <a:fillRect/>
          </a:stretch>
        </p:blipFill>
        <p:spPr>
          <a:xfrm>
            <a:off x="6765402" y="90017"/>
            <a:ext cx="3237763" cy="1628320"/>
          </a:xfrm>
          <a:prstGeom prst="rect">
            <a:avLst/>
          </a:prstGeom>
        </p:spPr>
      </p:pic>
    </p:spTree>
    <p:extLst>
      <p:ext uri="{BB962C8B-B14F-4D97-AF65-F5344CB8AC3E}">
        <p14:creationId xmlns:p14="http://schemas.microsoft.com/office/powerpoint/2010/main" val="934090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23A7F6-2FA6-4D35-A666-2083989CB7A1}"/>
              </a:ext>
            </a:extLst>
          </p:cNvPr>
          <p:cNvSpPr>
            <a:spLocks noGrp="1"/>
          </p:cNvSpPr>
          <p:nvPr>
            <p:ph idx="1"/>
          </p:nvPr>
        </p:nvSpPr>
        <p:spPr>
          <a:xfrm>
            <a:off x="649225" y="736430"/>
            <a:ext cx="5739301" cy="5719601"/>
          </a:xfrm>
        </p:spPr>
        <p:txBody>
          <a:bodyPr>
            <a:normAutofit/>
          </a:bodyPr>
          <a:lstStyle/>
          <a:p>
            <a:pPr>
              <a:lnSpc>
                <a:spcPct val="90000"/>
              </a:lnSpc>
            </a:pPr>
            <a:r>
              <a:rPr lang="en-US" sz="2000" dirty="0"/>
              <a:t>Qualtrics</a:t>
            </a:r>
          </a:p>
          <a:p>
            <a:pPr lvl="1">
              <a:lnSpc>
                <a:spcPct val="90000"/>
              </a:lnSpc>
            </a:pPr>
            <a:r>
              <a:rPr lang="en-US" sz="2000" dirty="0"/>
              <a:t>DOP will be purchasing and implementing Qualtrics to conduct surveys and analyze results</a:t>
            </a:r>
          </a:p>
          <a:p>
            <a:pPr lvl="1">
              <a:lnSpc>
                <a:spcPct val="90000"/>
              </a:lnSpc>
            </a:pPr>
            <a:r>
              <a:rPr lang="en-US" sz="2000" dirty="0"/>
              <a:t>Expect to see surveys related to customer satisfaction (general), solicitations, potential statewide contracts, training, etc.</a:t>
            </a:r>
          </a:p>
          <a:p>
            <a:pPr lvl="1">
              <a:lnSpc>
                <a:spcPct val="90000"/>
              </a:lnSpc>
            </a:pPr>
            <a:r>
              <a:rPr lang="en-US" sz="2000" dirty="0"/>
              <a:t>Please participate!</a:t>
            </a:r>
          </a:p>
          <a:p>
            <a:pPr marL="457200" lvl="1" indent="0">
              <a:lnSpc>
                <a:spcPct val="90000"/>
              </a:lnSpc>
              <a:buNone/>
            </a:pPr>
            <a:endParaRPr lang="en-US" sz="2000" dirty="0"/>
          </a:p>
          <a:p>
            <a:pPr>
              <a:lnSpc>
                <a:spcPct val="90000"/>
              </a:lnSpc>
            </a:pPr>
            <a:r>
              <a:rPr lang="en-US" sz="2000" dirty="0" err="1"/>
              <a:t>Tovuti</a:t>
            </a:r>
            <a:endParaRPr lang="en-US" sz="2000" dirty="0"/>
          </a:p>
          <a:p>
            <a:pPr lvl="1">
              <a:lnSpc>
                <a:spcPct val="90000"/>
              </a:lnSpc>
            </a:pPr>
            <a:r>
              <a:rPr lang="en-US" sz="2000" dirty="0"/>
              <a:t>DOP has implemented a Learning Management System</a:t>
            </a:r>
          </a:p>
          <a:p>
            <a:pPr lvl="1">
              <a:lnSpc>
                <a:spcPct val="90000"/>
              </a:lnSpc>
            </a:pPr>
            <a:r>
              <a:rPr lang="en-US" sz="2000" dirty="0"/>
              <a:t>Stay tuned for information on how to set up your profile, register for classes, complete online training, review your transcript, and much more!</a:t>
            </a:r>
          </a:p>
        </p:txBody>
      </p:sp>
      <p:pic>
        <p:nvPicPr>
          <p:cNvPr id="9" name="Picture 8">
            <a:extLst>
              <a:ext uri="{FF2B5EF4-FFF2-40B4-BE49-F238E27FC236}">
                <a16:creationId xmlns:a16="http://schemas.microsoft.com/office/drawing/2014/main" id="{B657D98F-A507-40AB-83BE-3D70CE4D2BF0}"/>
              </a:ext>
            </a:extLst>
          </p:cNvPr>
          <p:cNvPicPr>
            <a:picLocks noChangeAspect="1"/>
          </p:cNvPicPr>
          <p:nvPr/>
        </p:nvPicPr>
        <p:blipFill>
          <a:blip r:embed="rId2"/>
          <a:stretch>
            <a:fillRect/>
          </a:stretch>
        </p:blipFill>
        <p:spPr>
          <a:xfrm>
            <a:off x="6581991" y="1354096"/>
            <a:ext cx="5200891" cy="3653625"/>
          </a:xfrm>
          <a:prstGeom prst="rect">
            <a:avLst/>
          </a:prstGeom>
        </p:spPr>
      </p:pic>
    </p:spTree>
    <p:extLst>
      <p:ext uri="{BB962C8B-B14F-4D97-AF65-F5344CB8AC3E}">
        <p14:creationId xmlns:p14="http://schemas.microsoft.com/office/powerpoint/2010/main" val="1090945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B6F9-1238-4CC4-8176-06165CC719A9}"/>
              </a:ext>
            </a:extLst>
          </p:cNvPr>
          <p:cNvSpPr>
            <a:spLocks noGrp="1"/>
          </p:cNvSpPr>
          <p:nvPr>
            <p:ph type="title"/>
          </p:nvPr>
        </p:nvSpPr>
        <p:spPr/>
        <p:txBody>
          <a:bodyPr/>
          <a:lstStyle/>
          <a:p>
            <a:r>
              <a:rPr lang="en-US" dirty="0"/>
              <a:t>Statewide Contract Updates</a:t>
            </a:r>
          </a:p>
        </p:txBody>
      </p:sp>
      <p:sp>
        <p:nvSpPr>
          <p:cNvPr id="3" name="Text Placeholder 2">
            <a:extLst>
              <a:ext uri="{FF2B5EF4-FFF2-40B4-BE49-F238E27FC236}">
                <a16:creationId xmlns:a16="http://schemas.microsoft.com/office/drawing/2014/main" id="{9A881391-63C1-4C13-B0B1-367431529299}"/>
              </a:ext>
            </a:extLst>
          </p:cNvPr>
          <p:cNvSpPr>
            <a:spLocks noGrp="1"/>
          </p:cNvSpPr>
          <p:nvPr>
            <p:ph type="body" idx="1"/>
          </p:nvPr>
        </p:nvSpPr>
        <p:spPr>
          <a:xfrm>
            <a:off x="2589212" y="3530129"/>
            <a:ext cx="8915399" cy="860400"/>
          </a:xfrm>
        </p:spPr>
        <p:txBody>
          <a:bodyPr/>
          <a:lstStyle/>
          <a:p>
            <a:r>
              <a:rPr lang="en-US" dirty="0"/>
              <a:t>DOP Staff</a:t>
            </a:r>
          </a:p>
        </p:txBody>
      </p:sp>
    </p:spTree>
    <p:extLst>
      <p:ext uri="{BB962C8B-B14F-4D97-AF65-F5344CB8AC3E}">
        <p14:creationId xmlns:p14="http://schemas.microsoft.com/office/powerpoint/2010/main" val="2323740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B6F9-1238-4CC4-8176-06165CC719A9}"/>
              </a:ext>
            </a:extLst>
          </p:cNvPr>
          <p:cNvSpPr>
            <a:spLocks noGrp="1"/>
          </p:cNvSpPr>
          <p:nvPr>
            <p:ph type="title"/>
          </p:nvPr>
        </p:nvSpPr>
        <p:spPr/>
        <p:txBody>
          <a:bodyPr/>
          <a:lstStyle/>
          <a:p>
            <a:r>
              <a:rPr lang="en-US" dirty="0"/>
              <a:t>Networking Break</a:t>
            </a:r>
          </a:p>
        </p:txBody>
      </p:sp>
    </p:spTree>
    <p:extLst>
      <p:ext uri="{BB962C8B-B14F-4D97-AF65-F5344CB8AC3E}">
        <p14:creationId xmlns:p14="http://schemas.microsoft.com/office/powerpoint/2010/main" val="1320298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B6F9-1238-4CC4-8176-06165CC719A9}"/>
              </a:ext>
            </a:extLst>
          </p:cNvPr>
          <p:cNvSpPr>
            <a:spLocks noGrp="1"/>
          </p:cNvSpPr>
          <p:nvPr>
            <p:ph type="title"/>
          </p:nvPr>
        </p:nvSpPr>
        <p:spPr/>
        <p:txBody>
          <a:bodyPr/>
          <a:lstStyle/>
          <a:p>
            <a:r>
              <a:rPr lang="en-US" dirty="0"/>
              <a:t>Jaggaer Update &amp; Best Practices</a:t>
            </a:r>
          </a:p>
        </p:txBody>
      </p:sp>
      <p:sp>
        <p:nvSpPr>
          <p:cNvPr id="3" name="Text Placeholder 2">
            <a:extLst>
              <a:ext uri="{FF2B5EF4-FFF2-40B4-BE49-F238E27FC236}">
                <a16:creationId xmlns:a16="http://schemas.microsoft.com/office/drawing/2014/main" id="{66D01EE1-D3EB-443E-B9AD-C0E3CDE0C8BE}"/>
              </a:ext>
            </a:extLst>
          </p:cNvPr>
          <p:cNvSpPr>
            <a:spLocks noGrp="1"/>
          </p:cNvSpPr>
          <p:nvPr>
            <p:ph type="body" idx="1"/>
          </p:nvPr>
        </p:nvSpPr>
        <p:spPr/>
        <p:txBody>
          <a:bodyPr/>
          <a:lstStyle/>
          <a:p>
            <a:r>
              <a:rPr lang="en-US" dirty="0"/>
              <a:t>Karen Butler</a:t>
            </a:r>
          </a:p>
        </p:txBody>
      </p:sp>
    </p:spTree>
    <p:extLst>
      <p:ext uri="{BB962C8B-B14F-4D97-AF65-F5344CB8AC3E}">
        <p14:creationId xmlns:p14="http://schemas.microsoft.com/office/powerpoint/2010/main" val="261327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23A7F6-2FA6-4D35-A666-2083989CB7A1}"/>
              </a:ext>
            </a:extLst>
          </p:cNvPr>
          <p:cNvSpPr>
            <a:spLocks noGrp="1"/>
          </p:cNvSpPr>
          <p:nvPr>
            <p:ph idx="1"/>
          </p:nvPr>
        </p:nvSpPr>
        <p:spPr>
          <a:xfrm>
            <a:off x="649226" y="1215402"/>
            <a:ext cx="5958404" cy="5719601"/>
          </a:xfrm>
        </p:spPr>
        <p:txBody>
          <a:bodyPr>
            <a:normAutofit/>
          </a:bodyPr>
          <a:lstStyle/>
          <a:p>
            <a:pPr>
              <a:lnSpc>
                <a:spcPct val="90000"/>
              </a:lnSpc>
            </a:pPr>
            <a:r>
              <a:rPr lang="en-US" sz="2000" dirty="0"/>
              <a:t>Jaggaer</a:t>
            </a:r>
          </a:p>
          <a:p>
            <a:pPr lvl="1">
              <a:lnSpc>
                <a:spcPct val="90000"/>
              </a:lnSpc>
            </a:pPr>
            <a:r>
              <a:rPr lang="en-US" sz="2000" dirty="0"/>
              <a:t>Implementation </a:t>
            </a:r>
          </a:p>
          <a:p>
            <a:pPr lvl="2">
              <a:lnSpc>
                <a:spcPct val="90000"/>
              </a:lnSpc>
            </a:pPr>
            <a:r>
              <a:rPr lang="en-US" sz="1800" dirty="0"/>
              <a:t>System implementation is complete</a:t>
            </a:r>
          </a:p>
          <a:p>
            <a:pPr lvl="2">
              <a:lnSpc>
                <a:spcPct val="90000"/>
              </a:lnSpc>
            </a:pPr>
            <a:r>
              <a:rPr lang="en-US" sz="1800" dirty="0"/>
              <a:t>Technical Support or Questions: ipro@adm.idaho.gov</a:t>
            </a:r>
          </a:p>
          <a:p>
            <a:pPr lvl="2">
              <a:lnSpc>
                <a:spcPct val="90000"/>
              </a:lnSpc>
            </a:pPr>
            <a:r>
              <a:rPr lang="en-US" sz="1800" dirty="0"/>
              <a:t>Supplier onboarding continues</a:t>
            </a:r>
          </a:p>
          <a:p>
            <a:pPr lvl="3">
              <a:lnSpc>
                <a:spcPct val="90000"/>
              </a:lnSpc>
            </a:pPr>
            <a:r>
              <a:rPr lang="en-US" sz="1600" dirty="0"/>
              <a:t>3274 Idaho suppliers onboarded, more daily (~12,000 to go)</a:t>
            </a:r>
          </a:p>
          <a:p>
            <a:pPr lvl="3">
              <a:lnSpc>
                <a:spcPct val="90000"/>
              </a:lnSpc>
            </a:pPr>
            <a:r>
              <a:rPr lang="en-US" sz="1600" dirty="0"/>
              <a:t>50,000 Jaggaer Suppliers available. What does that mean to you?</a:t>
            </a:r>
          </a:p>
          <a:p>
            <a:pPr lvl="3">
              <a:lnSpc>
                <a:spcPct val="90000"/>
              </a:lnSpc>
            </a:pPr>
            <a:r>
              <a:rPr lang="en-US" sz="1600" dirty="0"/>
              <a:t>Suppliers can find information to login or register at </a:t>
            </a:r>
            <a:br>
              <a:rPr lang="en-US" sz="1600" dirty="0"/>
            </a:br>
            <a:r>
              <a:rPr lang="en-US" sz="1600" dirty="0"/>
              <a:t>purchasing.Idaho.gov/information-for-vendors</a:t>
            </a:r>
          </a:p>
          <a:p>
            <a:pPr lvl="2">
              <a:lnSpc>
                <a:spcPct val="90000"/>
              </a:lnSpc>
            </a:pPr>
            <a:r>
              <a:rPr lang="en-US" sz="1800" dirty="0"/>
              <a:t>Public Site –Forrest Benedict</a:t>
            </a:r>
          </a:p>
          <a:p>
            <a:pPr lvl="3">
              <a:lnSpc>
                <a:spcPct val="90000"/>
              </a:lnSpc>
            </a:pPr>
            <a:r>
              <a:rPr lang="en-US" sz="1300"/>
              <a:t>Process </a:t>
            </a:r>
            <a:r>
              <a:rPr lang="en-US" sz="1300" dirty="0"/>
              <a:t>for posting: if a supplier needs to see it </a:t>
            </a:r>
            <a:r>
              <a:rPr lang="en-US" sz="1300" b="1" i="1" dirty="0"/>
              <a:t>before</a:t>
            </a:r>
            <a:r>
              <a:rPr lang="en-US" sz="1300" i="1" dirty="0"/>
              <a:t> </a:t>
            </a:r>
            <a:r>
              <a:rPr lang="en-US" sz="1300" dirty="0"/>
              <a:t>they bid but it is posted in pre-reqs or questions duplicate as an attachment in Buyer Attachment section. </a:t>
            </a:r>
          </a:p>
          <a:p>
            <a:pPr lvl="2">
              <a:lnSpc>
                <a:spcPct val="90000"/>
              </a:lnSpc>
            </a:pPr>
            <a:endParaRPr lang="en-US" sz="1500" dirty="0"/>
          </a:p>
          <a:p>
            <a:pPr lvl="2">
              <a:lnSpc>
                <a:spcPct val="90000"/>
              </a:lnSpc>
            </a:pPr>
            <a:endParaRPr lang="en-US" sz="1500" dirty="0"/>
          </a:p>
          <a:p>
            <a:pPr lvl="2">
              <a:lnSpc>
                <a:spcPct val="90000"/>
              </a:lnSpc>
            </a:pPr>
            <a:endParaRPr lang="en-US" sz="1800" dirty="0"/>
          </a:p>
        </p:txBody>
      </p:sp>
      <p:pic>
        <p:nvPicPr>
          <p:cNvPr id="5" name="Picture 4">
            <a:extLst>
              <a:ext uri="{FF2B5EF4-FFF2-40B4-BE49-F238E27FC236}">
                <a16:creationId xmlns:a16="http://schemas.microsoft.com/office/drawing/2014/main" id="{C319041A-993C-46C1-97BF-BBC9CFB17243}"/>
              </a:ext>
            </a:extLst>
          </p:cNvPr>
          <p:cNvPicPr>
            <a:picLocks noChangeAspect="1"/>
          </p:cNvPicPr>
          <p:nvPr/>
        </p:nvPicPr>
        <p:blipFill>
          <a:blip r:embed="rId3"/>
          <a:stretch>
            <a:fillRect/>
          </a:stretch>
        </p:blipFill>
        <p:spPr>
          <a:xfrm>
            <a:off x="6461760" y="522515"/>
            <a:ext cx="5517969" cy="5347062"/>
          </a:xfrm>
          <a:prstGeom prst="rect">
            <a:avLst/>
          </a:prstGeom>
        </p:spPr>
      </p:pic>
    </p:spTree>
    <p:custDataLst>
      <p:tags r:id="rId1"/>
    </p:custDataLst>
    <p:extLst>
      <p:ext uri="{BB962C8B-B14F-4D97-AF65-F5344CB8AC3E}">
        <p14:creationId xmlns:p14="http://schemas.microsoft.com/office/powerpoint/2010/main" val="4174145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77682-F8E3-4845-AFC5-FF695D7A3B6A}"/>
              </a:ext>
            </a:extLst>
          </p:cNvPr>
          <p:cNvSpPr>
            <a:spLocks noGrp="1"/>
          </p:cNvSpPr>
          <p:nvPr>
            <p:ph type="title"/>
          </p:nvPr>
        </p:nvSpPr>
        <p:spPr/>
        <p:txBody>
          <a:bodyPr/>
          <a:lstStyle/>
          <a:p>
            <a:r>
              <a:rPr lang="en-US" dirty="0"/>
              <a:t>Amendments</a:t>
            </a:r>
          </a:p>
        </p:txBody>
      </p:sp>
      <p:sp>
        <p:nvSpPr>
          <p:cNvPr id="3" name="Content Placeholder 2">
            <a:extLst>
              <a:ext uri="{FF2B5EF4-FFF2-40B4-BE49-F238E27FC236}">
                <a16:creationId xmlns:a16="http://schemas.microsoft.com/office/drawing/2014/main" id="{74938FB7-D5D0-4462-8895-BE5EFDC0172B}"/>
              </a:ext>
            </a:extLst>
          </p:cNvPr>
          <p:cNvSpPr>
            <a:spLocks noGrp="1"/>
          </p:cNvSpPr>
          <p:nvPr>
            <p:ph idx="1"/>
          </p:nvPr>
        </p:nvSpPr>
        <p:spPr>
          <a:xfrm>
            <a:off x="2589212" y="2133600"/>
            <a:ext cx="8915400" cy="2333897"/>
          </a:xfrm>
        </p:spPr>
        <p:txBody>
          <a:bodyPr/>
          <a:lstStyle/>
          <a:p>
            <a:pPr marL="0" indent="0">
              <a:buNone/>
            </a:pPr>
            <a:r>
              <a:rPr lang="en-US" sz="2800" b="1" dirty="0"/>
              <a:t>How to:</a:t>
            </a:r>
          </a:p>
          <a:p>
            <a:r>
              <a:rPr lang="en-US" sz="2800" dirty="0"/>
              <a:t>Agency Owns Contract</a:t>
            </a:r>
          </a:p>
          <a:p>
            <a:r>
              <a:rPr lang="en-US" sz="2800" dirty="0"/>
              <a:t>DOP created contract on behalf of agency</a:t>
            </a:r>
          </a:p>
          <a:p>
            <a:pPr marL="0" indent="0">
              <a:buNone/>
            </a:pPr>
            <a:endParaRPr lang="en-US" dirty="0"/>
          </a:p>
          <a:p>
            <a:endParaRPr lang="en-US" dirty="0"/>
          </a:p>
          <a:p>
            <a:endParaRPr lang="en-US" dirty="0"/>
          </a:p>
        </p:txBody>
      </p:sp>
      <p:sp>
        <p:nvSpPr>
          <p:cNvPr id="4" name="Content Placeholder 2">
            <a:extLst>
              <a:ext uri="{FF2B5EF4-FFF2-40B4-BE49-F238E27FC236}">
                <a16:creationId xmlns:a16="http://schemas.microsoft.com/office/drawing/2014/main" id="{AD2947B5-EC95-4B36-87D6-BB128FC3D3D0}"/>
              </a:ext>
            </a:extLst>
          </p:cNvPr>
          <p:cNvSpPr txBox="1">
            <a:spLocks/>
          </p:cNvSpPr>
          <p:nvPr/>
        </p:nvSpPr>
        <p:spPr>
          <a:xfrm>
            <a:off x="2489064" y="3975463"/>
            <a:ext cx="8915400" cy="233389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a:t>Newsletter</a:t>
            </a:r>
          </a:p>
          <a:p>
            <a:pPr marL="0" indent="0">
              <a:buFont typeface="Wingdings 3" charset="2"/>
              <a:buNone/>
            </a:pPr>
            <a:r>
              <a:rPr lang="en-US" sz="2800" dirty="0"/>
              <a:t>Standard Operating Procedures (SOP)</a:t>
            </a:r>
            <a:endParaRPr lang="en-US" sz="1600" dirty="0"/>
          </a:p>
          <a:p>
            <a:endParaRPr lang="en-US" dirty="0"/>
          </a:p>
        </p:txBody>
      </p:sp>
    </p:spTree>
    <p:custDataLst>
      <p:tags r:id="rId1"/>
    </p:custDataLst>
    <p:extLst>
      <p:ext uri="{BB962C8B-B14F-4D97-AF65-F5344CB8AC3E}">
        <p14:creationId xmlns:p14="http://schemas.microsoft.com/office/powerpoint/2010/main" val="351340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B6F9-1238-4CC4-8176-06165CC719A9}"/>
              </a:ext>
            </a:extLst>
          </p:cNvPr>
          <p:cNvSpPr>
            <a:spLocks noGrp="1"/>
          </p:cNvSpPr>
          <p:nvPr>
            <p:ph type="title"/>
          </p:nvPr>
        </p:nvSpPr>
        <p:spPr/>
        <p:txBody>
          <a:bodyPr/>
          <a:lstStyle/>
          <a:p>
            <a:r>
              <a:rPr lang="en-US" dirty="0"/>
              <a:t>New Vehicle Ordering Process</a:t>
            </a:r>
          </a:p>
        </p:txBody>
      </p:sp>
      <p:sp>
        <p:nvSpPr>
          <p:cNvPr id="3" name="Text Placeholder 2">
            <a:extLst>
              <a:ext uri="{FF2B5EF4-FFF2-40B4-BE49-F238E27FC236}">
                <a16:creationId xmlns:a16="http://schemas.microsoft.com/office/drawing/2014/main" id="{66D01EE1-D3EB-443E-B9AD-C0E3CDE0C8BE}"/>
              </a:ext>
            </a:extLst>
          </p:cNvPr>
          <p:cNvSpPr>
            <a:spLocks noGrp="1"/>
          </p:cNvSpPr>
          <p:nvPr>
            <p:ph type="body" idx="1"/>
          </p:nvPr>
        </p:nvSpPr>
        <p:spPr/>
        <p:txBody>
          <a:bodyPr/>
          <a:lstStyle/>
          <a:p>
            <a:r>
              <a:rPr lang="en-US" dirty="0"/>
              <a:t>Danny Downen &amp; Joey Nelson</a:t>
            </a:r>
          </a:p>
        </p:txBody>
      </p:sp>
    </p:spTree>
    <p:extLst>
      <p:ext uri="{BB962C8B-B14F-4D97-AF65-F5344CB8AC3E}">
        <p14:creationId xmlns:p14="http://schemas.microsoft.com/office/powerpoint/2010/main" val="1415897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143000"/>
            <a:ext cx="7772400" cy="1828800"/>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pPr algn="ctr"/>
            <a:r>
              <a:rPr lang="en-US" dirty="0"/>
              <a:t>Placing Your Vehicle Order</a:t>
            </a:r>
          </a:p>
        </p:txBody>
      </p:sp>
      <p:sp>
        <p:nvSpPr>
          <p:cNvPr id="3" name="Subtitle 2"/>
          <p:cNvSpPr>
            <a:spLocks noGrp="1"/>
          </p:cNvSpPr>
          <p:nvPr>
            <p:ph type="subTitle" idx="1"/>
          </p:nvPr>
        </p:nvSpPr>
        <p:spPr>
          <a:xfrm>
            <a:off x="2209800" y="3810000"/>
            <a:ext cx="7772400" cy="914400"/>
          </a:xfrm>
        </p:spPr>
        <p:txBody>
          <a:bodyPr/>
          <a:lstStyle/>
          <a:p>
            <a:pPr algn="ctr"/>
            <a:r>
              <a:rPr lang="en-US" dirty="0"/>
              <a:t>The Division of Purchasing </a:t>
            </a:r>
          </a:p>
          <a:p>
            <a:pPr algn="ctr"/>
            <a:r>
              <a:rPr lang="en-US" dirty="0"/>
              <a:t>Updated 8/5/19</a:t>
            </a:r>
          </a:p>
          <a:p>
            <a:pPr algn="ctr"/>
            <a:endParaRPr lang="en-US" dirty="0"/>
          </a:p>
        </p:txBody>
      </p:sp>
    </p:spTree>
    <p:extLst>
      <p:ext uri="{BB962C8B-B14F-4D97-AF65-F5344CB8AC3E}">
        <p14:creationId xmlns:p14="http://schemas.microsoft.com/office/powerpoint/2010/main" val="4177789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317026" y="493786"/>
            <a:ext cx="5246169" cy="742184"/>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a:bodyPr>
          <a:lstStyle/>
          <a:p>
            <a:pPr algn="ctr"/>
            <a:r>
              <a:rPr lang="en-US" dirty="0"/>
              <a:t>Step 1: Division of Purchasing website</a:t>
            </a:r>
          </a:p>
        </p:txBody>
      </p:sp>
      <p:pic>
        <p:nvPicPr>
          <p:cNvPr id="8" name="Content Placeholder 7">
            <a:extLst>
              <a:ext uri="{FF2B5EF4-FFF2-40B4-BE49-F238E27FC236}">
                <a16:creationId xmlns:a16="http://schemas.microsoft.com/office/drawing/2014/main" id="{84653C21-C476-40FF-9DD2-3562A1E8BE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5433" y="1346661"/>
            <a:ext cx="6189356" cy="5174964"/>
          </a:xfrm>
        </p:spPr>
      </p:pic>
      <p:sp>
        <p:nvSpPr>
          <p:cNvPr id="12" name="Text Placeholder 11"/>
          <p:cNvSpPr>
            <a:spLocks noGrp="1"/>
          </p:cNvSpPr>
          <p:nvPr>
            <p:ph type="body" sz="half" idx="2"/>
          </p:nvPr>
        </p:nvSpPr>
        <p:spPr>
          <a:xfrm>
            <a:off x="8153400" y="1752600"/>
            <a:ext cx="2133600" cy="3800475"/>
          </a:xfrm>
        </p:spPr>
        <p:txBody>
          <a:bodyPr>
            <a:normAutofit lnSpcReduction="10000"/>
          </a:bodyPr>
          <a:lstStyle/>
          <a:p>
            <a:pPr algn="just"/>
            <a:r>
              <a:rPr lang="en-US" dirty="0"/>
              <a:t>Each Contractor has their individual pricing hyperlinked under their name.</a:t>
            </a:r>
          </a:p>
          <a:p>
            <a:pPr algn="just"/>
            <a:r>
              <a:rPr lang="en-US" dirty="0"/>
              <a:t>Agencies will need to download the Vehicle Order Form.</a:t>
            </a:r>
          </a:p>
          <a:p>
            <a:pPr algn="just"/>
            <a:endParaRPr lang="en-US" dirty="0"/>
          </a:p>
          <a:p>
            <a:pPr algn="just"/>
            <a:r>
              <a:rPr lang="en-US" dirty="0"/>
              <a:t>You will need to review the order and production schedule for dates of the vehicle you are looking to order to ensure order cut-off hasn’t surpassed.  </a:t>
            </a:r>
          </a:p>
          <a:p>
            <a:pPr algn="just"/>
            <a:endParaRPr lang="en-US" dirty="0"/>
          </a:p>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394" y="6147274"/>
            <a:ext cx="296227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a:extLst>
              <a:ext uri="{FF2B5EF4-FFF2-40B4-BE49-F238E27FC236}">
                <a16:creationId xmlns:a16="http://schemas.microsoft.com/office/drawing/2014/main" id="{91C2BF6E-29B5-4F68-A869-23942B65B8AA}"/>
              </a:ext>
            </a:extLst>
          </p:cNvPr>
          <p:cNvCxnSpPr>
            <a:cxnSpLocks/>
          </p:cNvCxnSpPr>
          <p:nvPr/>
        </p:nvCxnSpPr>
        <p:spPr>
          <a:xfrm flipH="1">
            <a:off x="6141243" y="2911642"/>
            <a:ext cx="1974508" cy="10225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542D3855-7716-4E07-8D33-0F2915416A1F}"/>
              </a:ext>
            </a:extLst>
          </p:cNvPr>
          <p:cNvCxnSpPr/>
          <p:nvPr/>
        </p:nvCxnSpPr>
        <p:spPr>
          <a:xfrm flipH="1">
            <a:off x="6748462" y="4494998"/>
            <a:ext cx="1323976" cy="88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226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B6F9-1238-4CC4-8176-06165CC719A9}"/>
              </a:ext>
            </a:extLst>
          </p:cNvPr>
          <p:cNvSpPr>
            <a:spLocks noGrp="1"/>
          </p:cNvSpPr>
          <p:nvPr>
            <p:ph type="title"/>
          </p:nvPr>
        </p:nvSpPr>
        <p:spPr/>
        <p:txBody>
          <a:bodyPr/>
          <a:lstStyle/>
          <a:p>
            <a:r>
              <a:rPr lang="en-US" dirty="0"/>
              <a:t>Introduction	</a:t>
            </a:r>
          </a:p>
        </p:txBody>
      </p:sp>
      <p:sp>
        <p:nvSpPr>
          <p:cNvPr id="3" name="Text Placeholder 2">
            <a:extLst>
              <a:ext uri="{FF2B5EF4-FFF2-40B4-BE49-F238E27FC236}">
                <a16:creationId xmlns:a16="http://schemas.microsoft.com/office/drawing/2014/main" id="{66D01EE1-D3EB-443E-B9AD-C0E3CDE0C8BE}"/>
              </a:ext>
            </a:extLst>
          </p:cNvPr>
          <p:cNvSpPr>
            <a:spLocks noGrp="1"/>
          </p:cNvSpPr>
          <p:nvPr>
            <p:ph type="body" idx="1"/>
          </p:nvPr>
        </p:nvSpPr>
        <p:spPr/>
        <p:txBody>
          <a:bodyPr/>
          <a:lstStyle/>
          <a:p>
            <a:r>
              <a:rPr lang="en-US" dirty="0"/>
              <a:t>Forrest Benedict</a:t>
            </a:r>
          </a:p>
        </p:txBody>
      </p:sp>
    </p:spTree>
    <p:extLst>
      <p:ext uri="{BB962C8B-B14F-4D97-AF65-F5344CB8AC3E}">
        <p14:creationId xmlns:p14="http://schemas.microsoft.com/office/powerpoint/2010/main" val="3787916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A6D33-2718-4293-B66B-FA4F98CBDED2}"/>
              </a:ext>
            </a:extLst>
          </p:cNvPr>
          <p:cNvSpPr>
            <a:spLocks noGrp="1"/>
          </p:cNvSpPr>
          <p:nvPr>
            <p:ph type="title"/>
          </p:nvPr>
        </p:nvSpPr>
        <p:spPr>
          <a:xfrm>
            <a:off x="3301065" y="600777"/>
            <a:ext cx="6059504" cy="914400"/>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a:bodyPr>
          <a:lstStyle/>
          <a:p>
            <a:pPr algn="ctr"/>
            <a:r>
              <a:rPr lang="en-US" dirty="0"/>
              <a:t>Step 1:  Division of Purchasing Website Continued…</a:t>
            </a:r>
          </a:p>
        </p:txBody>
      </p:sp>
      <p:sp>
        <p:nvSpPr>
          <p:cNvPr id="4" name="Content Placeholder 3">
            <a:extLst>
              <a:ext uri="{FF2B5EF4-FFF2-40B4-BE49-F238E27FC236}">
                <a16:creationId xmlns:a16="http://schemas.microsoft.com/office/drawing/2014/main" id="{A1489241-2887-47FD-9B06-5E8F8ED1CF8B}"/>
              </a:ext>
            </a:extLst>
          </p:cNvPr>
          <p:cNvSpPr>
            <a:spLocks noGrp="1"/>
          </p:cNvSpPr>
          <p:nvPr>
            <p:ph idx="1"/>
          </p:nvPr>
        </p:nvSpPr>
        <p:spPr>
          <a:xfrm>
            <a:off x="3505201" y="1752600"/>
            <a:ext cx="6857999" cy="4800600"/>
          </a:xfrm>
        </p:spPr>
        <p:txBody>
          <a:bodyPr>
            <a:normAutofit/>
          </a:bodyPr>
          <a:lstStyle/>
          <a:p>
            <a:r>
              <a:rPr lang="en-US" dirty="0"/>
              <a:t>The Contract has been broken down into three geographic areas…A B and C.  Each Contractor has been awarded per manufacturer per area.  Make sure that you are sending your EXPO’s to the correct Contractor.  </a:t>
            </a:r>
          </a:p>
          <a:p>
            <a:endParaRPr lang="en-US" dirty="0"/>
          </a:p>
          <a:p>
            <a:r>
              <a:rPr lang="en-US" dirty="0"/>
              <a:t>The Contract pricing is the most current up-to-date pricing the State has on record.  They documents are living documents.</a:t>
            </a:r>
          </a:p>
          <a:p>
            <a:endParaRPr lang="en-US" dirty="0"/>
          </a:p>
          <a:p>
            <a:pPr marL="0" indent="0">
              <a:buNone/>
            </a:pPr>
            <a:endParaRPr lang="en-US" dirty="0"/>
          </a:p>
        </p:txBody>
      </p:sp>
      <p:sp>
        <p:nvSpPr>
          <p:cNvPr id="3" name="Text Placeholder 2">
            <a:extLst>
              <a:ext uri="{FF2B5EF4-FFF2-40B4-BE49-F238E27FC236}">
                <a16:creationId xmlns:a16="http://schemas.microsoft.com/office/drawing/2014/main" id="{EE663781-0877-4010-904E-664D14FEB567}"/>
              </a:ext>
            </a:extLst>
          </p:cNvPr>
          <p:cNvSpPr>
            <a:spLocks noGrp="1"/>
          </p:cNvSpPr>
          <p:nvPr>
            <p:ph type="body" sz="half" idx="2"/>
          </p:nvPr>
        </p:nvSpPr>
        <p:spPr>
          <a:xfrm>
            <a:off x="7099177" y="5913117"/>
            <a:ext cx="471702" cy="45719"/>
          </a:xfrm>
        </p:spPr>
        <p:txBody>
          <a:bodyPr>
            <a:normAutofit fontScale="25000" lnSpcReduction="20000"/>
          </a:bodyPr>
          <a:lstStyle/>
          <a:p>
            <a:endParaRPr lang="en-US" dirty="0"/>
          </a:p>
        </p:txBody>
      </p:sp>
    </p:spTree>
    <p:custDataLst>
      <p:tags r:id="rId1"/>
    </p:custDataLst>
    <p:extLst>
      <p:ext uri="{BB962C8B-B14F-4D97-AF65-F5344CB8AC3E}">
        <p14:creationId xmlns:p14="http://schemas.microsoft.com/office/powerpoint/2010/main" val="1965551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3514" y="364288"/>
            <a:ext cx="2971800" cy="1103293"/>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a:bodyPr>
          <a:lstStyle/>
          <a:p>
            <a:pPr algn="ctr"/>
            <a:r>
              <a:rPr lang="en-US" dirty="0"/>
              <a:t>Step 2:  Filling out the Vehicle Order Form (VOF)</a:t>
            </a:r>
          </a:p>
        </p:txBody>
      </p:sp>
      <p:pic>
        <p:nvPicPr>
          <p:cNvPr id="7" name="Content Placeholder 6" descr="A screenshot of a cell phone&#10;&#10;Description automatically generated">
            <a:extLst>
              <a:ext uri="{FF2B5EF4-FFF2-40B4-BE49-F238E27FC236}">
                <a16:creationId xmlns:a16="http://schemas.microsoft.com/office/drawing/2014/main" id="{990312D3-C0CD-4440-A1D3-BFB66C6E9F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4462" y="212181"/>
            <a:ext cx="4757880" cy="6407598"/>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sz="half" idx="2"/>
          </p:nvPr>
        </p:nvSpPr>
        <p:spPr>
          <a:xfrm>
            <a:off x="6204941" y="1757412"/>
            <a:ext cx="2971800" cy="3901314"/>
          </a:xfrm>
        </p:spPr>
        <p:txBody>
          <a:bodyPr/>
          <a:lstStyle/>
          <a:p>
            <a:r>
              <a:rPr lang="en-US" dirty="0"/>
              <a:t>The highlighted area will need to be filled out by the agency.</a:t>
            </a:r>
          </a:p>
        </p:txBody>
      </p:sp>
      <p:sp>
        <p:nvSpPr>
          <p:cNvPr id="15" name="TextBox 14"/>
          <p:cNvSpPr txBox="1"/>
          <p:nvPr/>
        </p:nvSpPr>
        <p:spPr>
          <a:xfrm>
            <a:off x="6204941" y="2371439"/>
            <a:ext cx="2733504" cy="2031325"/>
          </a:xfrm>
          <a:prstGeom prst="rect">
            <a:avLst/>
          </a:prstGeom>
          <a:noFill/>
        </p:spPr>
        <p:txBody>
          <a:bodyPr wrap="square" rtlCol="0">
            <a:spAutoFit/>
          </a:bodyPr>
          <a:lstStyle/>
          <a:p>
            <a:r>
              <a:rPr lang="en-US" sz="1400" dirty="0"/>
              <a:t>These sections should auto populate as the agency enters the cost in the price section</a:t>
            </a:r>
          </a:p>
          <a:p>
            <a:endParaRPr lang="en-US" sz="1400" dirty="0"/>
          </a:p>
          <a:p>
            <a:r>
              <a:rPr lang="en-US" sz="1400" dirty="0"/>
              <a:t>**NOTE:  This is a new VOF.  Make sure all the information is completely and accurately filled out.</a:t>
            </a:r>
          </a:p>
        </p:txBody>
      </p:sp>
    </p:spTree>
    <p:custDataLst>
      <p:tags r:id="rId1"/>
    </p:custDataLst>
    <p:extLst>
      <p:ext uri="{BB962C8B-B14F-4D97-AF65-F5344CB8AC3E}">
        <p14:creationId xmlns:p14="http://schemas.microsoft.com/office/powerpoint/2010/main" val="3919964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02420" y="4402570"/>
            <a:ext cx="8183880" cy="105156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en-US" sz="1800" dirty="0">
                <a:solidFill>
                  <a:schemeClr val="tx1"/>
                </a:solidFill>
                <a:latin typeface="Arial" panose="020B0604020202020204" pitchFamily="34" charset="0"/>
                <a:cs typeface="Arial" panose="020B0604020202020204" pitchFamily="34" charset="0"/>
              </a:rPr>
              <a:t>Make sure you match the corresponding </a:t>
            </a:r>
            <a:br>
              <a:rPr lang="en-US" sz="1800" dirty="0">
                <a:solidFill>
                  <a:schemeClr val="tx1"/>
                </a:solidFill>
                <a:latin typeface="Arial" panose="020B0604020202020204" pitchFamily="34" charset="0"/>
                <a:cs typeface="Arial" panose="020B0604020202020204" pitchFamily="34" charset="0"/>
              </a:rPr>
            </a:br>
            <a:r>
              <a:rPr lang="en-US" sz="1800" dirty="0">
                <a:solidFill>
                  <a:schemeClr val="tx1"/>
                </a:solidFill>
                <a:latin typeface="Arial" panose="020B0604020202020204" pitchFamily="34" charset="0"/>
                <a:cs typeface="Arial" panose="020B0604020202020204" pitchFamily="34" charset="0"/>
              </a:rPr>
              <a:t>information from the Contractor pricing to </a:t>
            </a:r>
            <a:br>
              <a:rPr lang="en-US" sz="1800" dirty="0">
                <a:solidFill>
                  <a:schemeClr val="tx1"/>
                </a:solidFill>
                <a:latin typeface="Arial" panose="020B0604020202020204" pitchFamily="34" charset="0"/>
                <a:cs typeface="Arial" panose="020B0604020202020204" pitchFamily="34" charset="0"/>
              </a:rPr>
            </a:br>
            <a:r>
              <a:rPr lang="en-US" sz="1800" dirty="0">
                <a:solidFill>
                  <a:schemeClr val="tx1"/>
                </a:solidFill>
                <a:latin typeface="Arial" panose="020B0604020202020204" pitchFamily="34" charset="0"/>
                <a:cs typeface="Arial" panose="020B0604020202020204" pitchFamily="34" charset="0"/>
              </a:rPr>
              <a:t>the Vehicle Order Form</a:t>
            </a:r>
            <a:r>
              <a:rPr lang="en-US" sz="1800" dirty="0">
                <a:solidFill>
                  <a:schemeClr val="tx1"/>
                </a:solidFill>
              </a:rPr>
              <a:t>.</a:t>
            </a:r>
            <a:br>
              <a:rPr lang="en-US" sz="1800" dirty="0">
                <a:solidFill>
                  <a:schemeClr val="tx1"/>
                </a:solidFill>
              </a:rPr>
            </a:br>
            <a:r>
              <a:rPr lang="en-US" sz="1800" dirty="0">
                <a:solidFill>
                  <a:schemeClr val="tx1"/>
                </a:solidFill>
              </a:rPr>
              <a:t>		</a:t>
            </a:r>
            <a:r>
              <a:rPr lang="en-US" sz="1200" dirty="0">
                <a:solidFill>
                  <a:schemeClr val="tx1"/>
                </a:solidFill>
              </a:rPr>
              <a:t>	</a:t>
            </a:r>
            <a:br>
              <a:rPr lang="en-US" sz="1200" dirty="0"/>
            </a:br>
            <a:endParaRPr lang="en-US" sz="1200" dirty="0"/>
          </a:p>
        </p:txBody>
      </p:sp>
      <p:pic>
        <p:nvPicPr>
          <p:cNvPr id="5" name="Content Placeholder 4" descr="A screenshot of a computer&#10;&#10;Description automatically generated">
            <a:extLst>
              <a:ext uri="{FF2B5EF4-FFF2-40B4-BE49-F238E27FC236}">
                <a16:creationId xmlns:a16="http://schemas.microsoft.com/office/drawing/2014/main" id="{12AEA30E-589C-4B5C-849A-0CC6BC55D8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9030" y="1438203"/>
            <a:ext cx="9584316" cy="2052587"/>
          </a:xfrm>
        </p:spPr>
      </p:pic>
      <p:pic>
        <p:nvPicPr>
          <p:cNvPr id="3" name="Picture 2">
            <a:extLst>
              <a:ext uri="{FF2B5EF4-FFF2-40B4-BE49-F238E27FC236}">
                <a16:creationId xmlns:a16="http://schemas.microsoft.com/office/drawing/2014/main" id="{9D5B7242-199E-4609-9B54-97A9CEE2D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3206" y="3810001"/>
            <a:ext cx="4129677" cy="2571548"/>
          </a:xfrm>
          <a:prstGeom prst="rect">
            <a:avLst/>
          </a:prstGeom>
        </p:spPr>
      </p:pic>
      <p:sp>
        <p:nvSpPr>
          <p:cNvPr id="7" name="TextBox 6">
            <a:extLst>
              <a:ext uri="{FF2B5EF4-FFF2-40B4-BE49-F238E27FC236}">
                <a16:creationId xmlns:a16="http://schemas.microsoft.com/office/drawing/2014/main" id="{558783D9-31F3-4B76-A0CA-94C20B832652}"/>
              </a:ext>
            </a:extLst>
          </p:cNvPr>
          <p:cNvSpPr txBox="1"/>
          <p:nvPr/>
        </p:nvSpPr>
        <p:spPr>
          <a:xfrm>
            <a:off x="3825081" y="500271"/>
            <a:ext cx="4953000" cy="707886"/>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spcBef>
                <a:spcPct val="0"/>
              </a:spcBef>
            </a:pPr>
            <a:r>
              <a:rPr lang="en-US" sz="2000" dirty="0">
                <a:solidFill>
                  <a:schemeClr val="tx1">
                    <a:lumMod val="85000"/>
                    <a:lumOff val="15000"/>
                  </a:schemeClr>
                </a:solidFill>
                <a:latin typeface="+mj-lt"/>
                <a:ea typeface="+mj-ea"/>
                <a:cs typeface="+mj-cs"/>
              </a:rPr>
              <a:t>Step 2: Filling out the Vehicle Order Form (VOF) Continued…</a:t>
            </a:r>
          </a:p>
        </p:txBody>
      </p:sp>
    </p:spTree>
    <p:extLst>
      <p:ext uri="{BB962C8B-B14F-4D97-AF65-F5344CB8AC3E}">
        <p14:creationId xmlns:p14="http://schemas.microsoft.com/office/powerpoint/2010/main" val="2700006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1208" y="152400"/>
            <a:ext cx="2629584" cy="976312"/>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a:bodyPr>
          <a:lstStyle/>
          <a:p>
            <a:pPr algn="ctr"/>
            <a:r>
              <a:rPr lang="en-US" dirty="0"/>
              <a:t>Step 3: Options </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8746" y="1446086"/>
            <a:ext cx="6810693" cy="4487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half" idx="2"/>
          </p:nvPr>
        </p:nvSpPr>
        <p:spPr>
          <a:xfrm>
            <a:off x="7696200" y="1297782"/>
            <a:ext cx="2629584" cy="4262436"/>
          </a:xfrm>
        </p:spPr>
        <p:txBody>
          <a:bodyPr>
            <a:normAutofit lnSpcReduction="10000"/>
          </a:bodyPr>
          <a:lstStyle/>
          <a:p>
            <a:r>
              <a:rPr lang="en-US" dirty="0"/>
              <a:t>All options for vehicles are coded and priced using Chrome Data.</a:t>
            </a:r>
          </a:p>
          <a:p>
            <a:endParaRPr lang="en-US" dirty="0"/>
          </a:p>
          <a:p>
            <a:r>
              <a:rPr lang="en-US" dirty="0"/>
              <a:t>Use the Invoice column when selecting the correct pricing</a:t>
            </a:r>
          </a:p>
          <a:p>
            <a:endParaRPr lang="en-US" dirty="0"/>
          </a:p>
          <a:p>
            <a:r>
              <a:rPr lang="en-US" dirty="0"/>
              <a:t>LOGIN:  265012</a:t>
            </a:r>
          </a:p>
          <a:p>
            <a:r>
              <a:rPr lang="en-US" dirty="0"/>
              <a:t>PASS:  ida012</a:t>
            </a:r>
          </a:p>
          <a:p>
            <a:endParaRPr lang="en-US" dirty="0"/>
          </a:p>
          <a:p>
            <a:r>
              <a:rPr lang="en-US" dirty="0"/>
              <a:t>**NOTE:  The system will only allow one person to be logged in at a time.  Please be cognizant and respectful of your time in Chrome.</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439" y="6192843"/>
            <a:ext cx="38481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9721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658" y="128588"/>
            <a:ext cx="2629584" cy="976312"/>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a:bodyPr>
          <a:lstStyle/>
          <a:p>
            <a:pPr algn="ctr"/>
            <a:r>
              <a:rPr lang="en-US" dirty="0"/>
              <a:t>Step 3:  Options Continued…</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171017" y="1206905"/>
            <a:ext cx="5525184" cy="5522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half" idx="2"/>
          </p:nvPr>
        </p:nvSpPr>
        <p:spPr>
          <a:xfrm>
            <a:off x="7848600" y="1641873"/>
            <a:ext cx="2629584" cy="4262436"/>
          </a:xfrm>
        </p:spPr>
        <p:txBody>
          <a:bodyPr/>
          <a:lstStyle/>
          <a:p>
            <a:r>
              <a:rPr lang="en-US" dirty="0"/>
              <a:t>Research, Configure, and Compare is the tab you will need to select to begin the option selection process.</a:t>
            </a:r>
          </a:p>
          <a:p>
            <a:endParaRPr lang="en-US" dirty="0"/>
          </a:p>
          <a:p>
            <a:r>
              <a:rPr lang="en-US" dirty="0"/>
              <a:t>Year:  Make sure the current model year is selected.</a:t>
            </a:r>
          </a:p>
          <a:p>
            <a:endParaRPr lang="en-US" dirty="0"/>
          </a:p>
          <a:p>
            <a:r>
              <a:rPr lang="en-US" dirty="0"/>
              <a:t>Make/Model:  This is where you will find the pricing for a particular vehicle.</a:t>
            </a:r>
          </a:p>
          <a:p>
            <a:endParaRPr lang="en-US" dirty="0"/>
          </a:p>
        </p:txBody>
      </p:sp>
      <p:cxnSp>
        <p:nvCxnSpPr>
          <p:cNvPr id="10" name="Straight Arrow Connector 9">
            <a:extLst>
              <a:ext uri="{FF2B5EF4-FFF2-40B4-BE49-F238E27FC236}">
                <a16:creationId xmlns:a16="http://schemas.microsoft.com/office/drawing/2014/main" id="{F8D55363-AB37-4432-9994-0030CCFA5F12}"/>
              </a:ext>
            </a:extLst>
          </p:cNvPr>
          <p:cNvCxnSpPr/>
          <p:nvPr/>
        </p:nvCxnSpPr>
        <p:spPr>
          <a:xfrm flipH="1" flipV="1">
            <a:off x="5516880" y="1779278"/>
            <a:ext cx="2179321" cy="4320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48D97EA-997F-47FB-9DE4-1E92254ED777}"/>
              </a:ext>
            </a:extLst>
          </p:cNvPr>
          <p:cNvCxnSpPr/>
          <p:nvPr/>
        </p:nvCxnSpPr>
        <p:spPr>
          <a:xfrm flipH="1" flipV="1">
            <a:off x="4320941" y="1943100"/>
            <a:ext cx="3451459" cy="11948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E139FC6-C71C-49D7-BFD0-E6E997BBED1E}"/>
              </a:ext>
            </a:extLst>
          </p:cNvPr>
          <p:cNvCxnSpPr/>
          <p:nvPr/>
        </p:nvCxnSpPr>
        <p:spPr>
          <a:xfrm flipH="1" flipV="1">
            <a:off x="4267200" y="2211280"/>
            <a:ext cx="3429001" cy="19660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369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9141" y="307182"/>
            <a:ext cx="2629584" cy="976312"/>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pPr algn="ctr"/>
            <a:r>
              <a:rPr lang="en-US" dirty="0"/>
              <a:t>Step 3:  Options Continued…</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39528" y="778553"/>
            <a:ext cx="5440723" cy="5911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half" idx="2"/>
          </p:nvPr>
        </p:nvSpPr>
        <p:spPr>
          <a:xfrm>
            <a:off x="7204510" y="1393524"/>
            <a:ext cx="2629584" cy="4262436"/>
          </a:xfrm>
        </p:spPr>
        <p:txBody>
          <a:bodyPr/>
          <a:lstStyle/>
          <a:p>
            <a:r>
              <a:rPr lang="en-US" dirty="0"/>
              <a:t>After selecting the category of vehicle (i.e. Chevrolet 1500) a list with all the vehicles types will be provide.   </a:t>
            </a:r>
          </a:p>
          <a:p>
            <a:endParaRPr lang="en-US" dirty="0"/>
          </a:p>
          <a:p>
            <a:r>
              <a:rPr lang="en-US" dirty="0"/>
              <a:t>**NOTE:  There will be the same Model Codes listed for several vehicles.  Make sure you are selecting the correct vehicle as selecting the incorrect vehicle could potentially provide options that are not selectable for the vehicle you are requesting.</a:t>
            </a:r>
          </a:p>
        </p:txBody>
      </p:sp>
      <p:cxnSp>
        <p:nvCxnSpPr>
          <p:cNvPr id="6" name="Straight Arrow Connector 5"/>
          <p:cNvCxnSpPr>
            <a:cxnSpLocks/>
          </p:cNvCxnSpPr>
          <p:nvPr/>
        </p:nvCxnSpPr>
        <p:spPr>
          <a:xfrm flipH="1" flipV="1">
            <a:off x="5269832" y="3614286"/>
            <a:ext cx="1619309" cy="31282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435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0602" y="254369"/>
            <a:ext cx="2629584" cy="976312"/>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pPr algn="ctr"/>
            <a:r>
              <a:rPr lang="en-US" dirty="0"/>
              <a:t>Step 3:  Options Continued…</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78583" y="144989"/>
            <a:ext cx="6984688" cy="6520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half" idx="2"/>
          </p:nvPr>
        </p:nvSpPr>
        <p:spPr>
          <a:xfrm>
            <a:off x="8001000" y="1273994"/>
            <a:ext cx="2629584" cy="4262436"/>
          </a:xfrm>
        </p:spPr>
        <p:txBody>
          <a:bodyPr/>
          <a:lstStyle/>
          <a:p>
            <a:r>
              <a:rPr lang="en-US" dirty="0"/>
              <a:t>All options for the particular make and model for the vehicle selected are provided.  Click the check box next to the option you would like to have provided.  Pricing for the particular option will be listed under the invoice column.</a:t>
            </a:r>
          </a:p>
          <a:p>
            <a:endParaRPr lang="en-US" dirty="0"/>
          </a:p>
          <a:p>
            <a:r>
              <a:rPr lang="en-US" dirty="0"/>
              <a:t>**Please note:  Some options may require you to add additional options which may come with a cost.  Ensure that any additional are listed on the VOF</a:t>
            </a:r>
          </a:p>
        </p:txBody>
      </p:sp>
      <p:cxnSp>
        <p:nvCxnSpPr>
          <p:cNvPr id="5" name="Straight Arrow Connector 4">
            <a:extLst>
              <a:ext uri="{FF2B5EF4-FFF2-40B4-BE49-F238E27FC236}">
                <a16:creationId xmlns:a16="http://schemas.microsoft.com/office/drawing/2014/main" id="{125B1152-1CD8-468F-A8D6-6EF5CCBA5C40}"/>
              </a:ext>
            </a:extLst>
          </p:cNvPr>
          <p:cNvCxnSpPr/>
          <p:nvPr/>
        </p:nvCxnSpPr>
        <p:spPr>
          <a:xfrm flipH="1">
            <a:off x="3060834" y="1981200"/>
            <a:ext cx="4940166" cy="6320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968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1890" y="232213"/>
            <a:ext cx="2629584" cy="976312"/>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fontScale="90000"/>
          </a:bodyPr>
          <a:lstStyle/>
          <a:p>
            <a:pPr algn="ctr"/>
            <a:br>
              <a:rPr lang="en-US" dirty="0"/>
            </a:br>
            <a:r>
              <a:rPr lang="en-US" dirty="0"/>
              <a:t>Step 4:  Contacting the Contract</a:t>
            </a:r>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885732" y="1524000"/>
            <a:ext cx="379095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half" idx="2"/>
          </p:nvPr>
        </p:nvSpPr>
        <p:spPr>
          <a:xfrm>
            <a:off x="7062847" y="1447802"/>
            <a:ext cx="3147953" cy="4206112"/>
          </a:xfrm>
        </p:spPr>
        <p:txBody>
          <a:bodyPr>
            <a:normAutofit lnSpcReduction="10000"/>
          </a:bodyPr>
          <a:lstStyle/>
          <a:p>
            <a:r>
              <a:rPr lang="en-US" dirty="0"/>
              <a:t>Once the Vehicle Order Form (VOF) is completely filled out (to include all options) you need to send a copy of the VOF to the Contractor.</a:t>
            </a:r>
          </a:p>
          <a:p>
            <a:endParaRPr lang="en-US" dirty="0"/>
          </a:p>
          <a:p>
            <a:r>
              <a:rPr lang="en-US" dirty="0"/>
              <a:t>The Contractor will review the VOF and correspond with the Ordering Agency if there are any corrections that need to be made.  </a:t>
            </a:r>
          </a:p>
          <a:p>
            <a:endParaRPr lang="en-US" dirty="0"/>
          </a:p>
          <a:p>
            <a:r>
              <a:rPr lang="en-US" dirty="0"/>
              <a:t>If everything appears to be in order, the Contractor will sign and return the VOF to the Ordering Agency.  This is your confirmation that your order has been placed.</a:t>
            </a:r>
          </a:p>
          <a:p>
            <a:r>
              <a:rPr lang="en-US" dirty="0"/>
              <a:t> </a:t>
            </a:r>
          </a:p>
        </p:txBody>
      </p:sp>
    </p:spTree>
    <p:extLst>
      <p:ext uri="{BB962C8B-B14F-4D97-AF65-F5344CB8AC3E}">
        <p14:creationId xmlns:p14="http://schemas.microsoft.com/office/powerpoint/2010/main" val="2330940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151" y="381000"/>
            <a:ext cx="6589199" cy="1280890"/>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a:bodyPr>
          <a:lstStyle/>
          <a:p>
            <a:pPr algn="ctr"/>
            <a:r>
              <a:rPr lang="en-US" dirty="0"/>
              <a:t>QUESTIONS:</a:t>
            </a:r>
            <a:br>
              <a:rPr lang="en-US" dirty="0"/>
            </a:br>
            <a:endParaRPr lang="en-US" dirty="0"/>
          </a:p>
        </p:txBody>
      </p:sp>
      <p:pic>
        <p:nvPicPr>
          <p:cNvPr id="3081" name="Picture 9" descr="C:\Users\ddownen\AppData\Local\Microsoft\Windows\Temporary Internet Files\Content.IE5\YW903ES6\1335-12439673009u9Z[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401344" y="2133600"/>
            <a:ext cx="4722812"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002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B6F9-1238-4CC4-8176-06165CC719A9}"/>
              </a:ext>
            </a:extLst>
          </p:cNvPr>
          <p:cNvSpPr>
            <a:spLocks noGrp="1"/>
          </p:cNvSpPr>
          <p:nvPr>
            <p:ph type="title"/>
          </p:nvPr>
        </p:nvSpPr>
        <p:spPr/>
        <p:txBody>
          <a:bodyPr/>
          <a:lstStyle/>
          <a:p>
            <a:r>
              <a:rPr lang="en-US" dirty="0"/>
              <a:t>Correctional Industries</a:t>
            </a:r>
          </a:p>
        </p:txBody>
      </p:sp>
      <p:sp>
        <p:nvSpPr>
          <p:cNvPr id="3" name="Text Placeholder 2">
            <a:extLst>
              <a:ext uri="{FF2B5EF4-FFF2-40B4-BE49-F238E27FC236}">
                <a16:creationId xmlns:a16="http://schemas.microsoft.com/office/drawing/2014/main" id="{66D01EE1-D3EB-443E-B9AD-C0E3CDE0C8BE}"/>
              </a:ext>
            </a:extLst>
          </p:cNvPr>
          <p:cNvSpPr>
            <a:spLocks noGrp="1"/>
          </p:cNvSpPr>
          <p:nvPr>
            <p:ph type="body" idx="1"/>
          </p:nvPr>
        </p:nvSpPr>
        <p:spPr/>
        <p:txBody>
          <a:bodyPr/>
          <a:lstStyle/>
          <a:p>
            <a:r>
              <a:rPr lang="en-US" dirty="0"/>
              <a:t>Terry Tharp</a:t>
            </a:r>
          </a:p>
        </p:txBody>
      </p:sp>
    </p:spTree>
    <p:extLst>
      <p:ext uri="{BB962C8B-B14F-4D97-AF65-F5344CB8AC3E}">
        <p14:creationId xmlns:p14="http://schemas.microsoft.com/office/powerpoint/2010/main" val="1523460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B6F9-1238-4CC4-8176-06165CC719A9}"/>
              </a:ext>
            </a:extLst>
          </p:cNvPr>
          <p:cNvSpPr>
            <a:spLocks noGrp="1"/>
          </p:cNvSpPr>
          <p:nvPr>
            <p:ph type="title"/>
          </p:nvPr>
        </p:nvSpPr>
        <p:spPr/>
        <p:txBody>
          <a:bodyPr/>
          <a:lstStyle/>
          <a:p>
            <a:r>
              <a:rPr lang="en-US" dirty="0"/>
              <a:t>Administrator’s Update</a:t>
            </a:r>
          </a:p>
        </p:txBody>
      </p:sp>
      <p:sp>
        <p:nvSpPr>
          <p:cNvPr id="3" name="Text Placeholder 2">
            <a:extLst>
              <a:ext uri="{FF2B5EF4-FFF2-40B4-BE49-F238E27FC236}">
                <a16:creationId xmlns:a16="http://schemas.microsoft.com/office/drawing/2014/main" id="{66D01EE1-D3EB-443E-B9AD-C0E3CDE0C8BE}"/>
              </a:ext>
            </a:extLst>
          </p:cNvPr>
          <p:cNvSpPr>
            <a:spLocks noGrp="1"/>
          </p:cNvSpPr>
          <p:nvPr>
            <p:ph type="body" idx="1"/>
          </p:nvPr>
        </p:nvSpPr>
        <p:spPr/>
        <p:txBody>
          <a:bodyPr/>
          <a:lstStyle/>
          <a:p>
            <a:r>
              <a:rPr lang="en-US" dirty="0"/>
              <a:t>Steve Bailey</a:t>
            </a:r>
          </a:p>
        </p:txBody>
      </p:sp>
    </p:spTree>
    <p:extLst>
      <p:ext uri="{BB962C8B-B14F-4D97-AF65-F5344CB8AC3E}">
        <p14:creationId xmlns:p14="http://schemas.microsoft.com/office/powerpoint/2010/main" val="2553635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8E541E-F46D-4823-8DB2-872BC4A72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15DFA58F-DE6F-4232-907E-6B5DB371D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 name="Freeform 16">
            <a:extLst>
              <a:ext uri="{FF2B5EF4-FFF2-40B4-BE49-F238E27FC236}">
                <a16:creationId xmlns:a16="http://schemas.microsoft.com/office/drawing/2014/main" id="{8DB971D8-C6E3-4485-8895-8ABD7A9AB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2835162"/>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useBgFill="1">
        <p:nvSpPr>
          <p:cNvPr id="16" name="Rectangle 15">
            <a:extLst>
              <a:ext uri="{FF2B5EF4-FFF2-40B4-BE49-F238E27FC236}">
                <a16:creationId xmlns:a16="http://schemas.microsoft.com/office/drawing/2014/main" id="{4526474A-480D-4539-BBC4-C39D5B71B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0824"/>
            <a:ext cx="12191695" cy="14871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useBgFill="1">
        <p:nvSpPr>
          <p:cNvPr id="18" name="Freeform 5">
            <a:extLst>
              <a:ext uri="{FF2B5EF4-FFF2-40B4-BE49-F238E27FC236}">
                <a16:creationId xmlns:a16="http://schemas.microsoft.com/office/drawing/2014/main" id="{1BBBFF8E-A51B-4081-B134-B1E893A89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3136999"/>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sp>
        <p:nvSpPr>
          <p:cNvPr id="3" name="Subtitle 2">
            <a:extLst>
              <a:ext uri="{FF2B5EF4-FFF2-40B4-BE49-F238E27FC236}">
                <a16:creationId xmlns:a16="http://schemas.microsoft.com/office/drawing/2014/main" id="{D61C0C42-652A-4214-8E0F-E05EB995F316}"/>
              </a:ext>
            </a:extLst>
          </p:cNvPr>
          <p:cNvSpPr>
            <a:spLocks noGrp="1"/>
          </p:cNvSpPr>
          <p:nvPr>
            <p:ph type="subTitle" idx="1"/>
          </p:nvPr>
        </p:nvSpPr>
        <p:spPr>
          <a:xfrm>
            <a:off x="737399" y="4247969"/>
            <a:ext cx="10757915" cy="2802467"/>
          </a:xfrm>
          <a:noFill/>
        </p:spPr>
        <p:txBody>
          <a:bodyPr vert="horz" lIns="0" tIns="0" rIns="0" bIns="0" rtlCol="0" anchor="t">
            <a:noAutofit/>
          </a:bodyPr>
          <a:lstStyle/>
          <a:p>
            <a:pPr algn="ctr"/>
            <a:r>
              <a:rPr lang="en-US" sz="4400" b="1" dirty="0">
                <a:ln w="3175" cmpd="thinThick">
                  <a:solidFill>
                    <a:schemeClr val="accent6">
                      <a:lumMod val="60000"/>
                      <a:lumOff val="40000"/>
                      <a:alpha val="49000"/>
                    </a:schemeClr>
                  </a:solidFill>
                  <a:bevel/>
                </a:ln>
                <a:solidFill>
                  <a:srgbClr val="00B0F0"/>
                </a:solidFill>
                <a:effectLst>
                  <a:outerShdw blurRad="50800" dist="50800" dir="5400000" algn="ctr" rotWithShape="0">
                    <a:srgbClr val="000000">
                      <a:alpha val="95000"/>
                    </a:srgbClr>
                  </a:outerShdw>
                </a:effectLst>
              </a:rPr>
              <a:t>Training * Mentoring * Succeeding</a:t>
            </a:r>
          </a:p>
          <a:p>
            <a:pPr algn="ctr"/>
            <a:r>
              <a:rPr lang="en-US" sz="6300" b="1" dirty="0">
                <a:ln w="3175" cmpd="thinThick">
                  <a:solidFill>
                    <a:schemeClr val="accent6">
                      <a:lumMod val="60000"/>
                      <a:lumOff val="40000"/>
                      <a:alpha val="49000"/>
                    </a:schemeClr>
                  </a:solidFill>
                  <a:bevel/>
                </a:ln>
                <a:solidFill>
                  <a:srgbClr val="00B0F0"/>
                </a:solidFill>
                <a:effectLst>
                  <a:outerShdw blurRad="50800" dist="50800" dir="5400000" algn="ctr" rotWithShape="0">
                    <a:srgbClr val="000000">
                      <a:alpha val="95000"/>
                    </a:srgbClr>
                  </a:outerShdw>
                </a:effectLst>
              </a:rPr>
              <a:t>Dedicated to Excellence</a:t>
            </a:r>
          </a:p>
        </p:txBody>
      </p:sp>
      <p:sp>
        <p:nvSpPr>
          <p:cNvPr id="4" name="Slide Number Placeholder 3">
            <a:extLst>
              <a:ext uri="{FF2B5EF4-FFF2-40B4-BE49-F238E27FC236}">
                <a16:creationId xmlns:a16="http://schemas.microsoft.com/office/drawing/2014/main" id="{6FA35797-4410-49BE-B9A4-5BB91A2B9E7D}"/>
              </a:ext>
            </a:extLst>
          </p:cNvPr>
          <p:cNvSpPr>
            <a:spLocks noGrp="1"/>
          </p:cNvSpPr>
          <p:nvPr>
            <p:ph type="sldNum" sz="quarter" idx="12"/>
          </p:nvPr>
        </p:nvSpPr>
        <p:spPr>
          <a:xfrm>
            <a:off x="10352540" y="295729"/>
            <a:ext cx="838199" cy="767687"/>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02111984F565}"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40</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descr="A close up of a sign&#10;&#10;Description generated with high confidence">
            <a:extLst>
              <a:ext uri="{FF2B5EF4-FFF2-40B4-BE49-F238E27FC236}">
                <a16:creationId xmlns:a16="http://schemas.microsoft.com/office/drawing/2014/main" id="{8C0AA809-CEB1-4E65-8FA8-4AD5BA1AEE95}"/>
              </a:ext>
            </a:extLst>
          </p:cNvPr>
          <p:cNvPicPr>
            <a:picLocks noChangeAspect="1"/>
          </p:cNvPicPr>
          <p:nvPr/>
        </p:nvPicPr>
        <p:blipFill>
          <a:blip r:embed="rId2"/>
          <a:stretch>
            <a:fillRect/>
          </a:stretch>
        </p:blipFill>
        <p:spPr>
          <a:xfrm>
            <a:off x="4700427" y="295729"/>
            <a:ext cx="2790839" cy="2862297"/>
          </a:xfrm>
          <a:prstGeom prst="rect">
            <a:avLst/>
          </a:prstGeom>
        </p:spPr>
      </p:pic>
    </p:spTree>
    <p:extLst>
      <p:ext uri="{BB962C8B-B14F-4D97-AF65-F5344CB8AC3E}">
        <p14:creationId xmlns:p14="http://schemas.microsoft.com/office/powerpoint/2010/main" val="4129505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94C2-7FD9-4083-A54D-E5651FE3BCDC}"/>
              </a:ext>
            </a:extLst>
          </p:cNvPr>
          <p:cNvSpPr>
            <a:spLocks noGrp="1"/>
          </p:cNvSpPr>
          <p:nvPr>
            <p:ph type="title"/>
          </p:nvPr>
        </p:nvSpPr>
        <p:spPr>
          <a:xfrm>
            <a:off x="6742112" y="2722417"/>
            <a:ext cx="4802187" cy="2040925"/>
          </a:xfrm>
        </p:spPr>
        <p:txBody>
          <a:bodyPr vert="horz" lIns="91440" tIns="45720" rIns="91440" bIns="45720" rtlCol="0" anchor="b">
            <a:normAutofit fontScale="90000"/>
          </a:bodyPr>
          <a:lstStyle/>
          <a:p>
            <a:pPr>
              <a:lnSpc>
                <a:spcPct val="90000"/>
              </a:lnSpc>
            </a:pPr>
            <a:r>
              <a:rPr lang="en-US" sz="7200" dirty="0">
                <a:solidFill>
                  <a:schemeClr val="accent2">
                    <a:lumMod val="50000"/>
                  </a:schemeClr>
                </a:solidFill>
              </a:rPr>
              <a:t>Sales and Marketing </a:t>
            </a:r>
          </a:p>
        </p:txBody>
      </p:sp>
      <p:sp>
        <p:nvSpPr>
          <p:cNvPr id="3" name="Text Placeholder 2">
            <a:extLst>
              <a:ext uri="{FF2B5EF4-FFF2-40B4-BE49-F238E27FC236}">
                <a16:creationId xmlns:a16="http://schemas.microsoft.com/office/drawing/2014/main" id="{9A5D6C1F-E74E-4AEB-B6D9-5BCD9C2B423C}"/>
              </a:ext>
            </a:extLst>
          </p:cNvPr>
          <p:cNvSpPr>
            <a:spLocks noGrp="1"/>
          </p:cNvSpPr>
          <p:nvPr>
            <p:ph type="body" idx="1"/>
          </p:nvPr>
        </p:nvSpPr>
        <p:spPr>
          <a:xfrm>
            <a:off x="6742112" y="4763342"/>
            <a:ext cx="4802187" cy="1485055"/>
          </a:xfrm>
        </p:spPr>
        <p:txBody>
          <a:bodyPr vert="horz" lIns="91440" tIns="45720" rIns="91440" bIns="45720" rtlCol="0" anchor="t">
            <a:normAutofit/>
          </a:bodyPr>
          <a:lstStyle/>
          <a:p>
            <a:r>
              <a:rPr lang="en-US" dirty="0"/>
              <a:t>Terry Tharp</a:t>
            </a:r>
          </a:p>
        </p:txBody>
      </p:sp>
      <p:sp>
        <p:nvSpPr>
          <p:cNvPr id="4" name="Slide Number Placeholder 3">
            <a:extLst>
              <a:ext uri="{FF2B5EF4-FFF2-40B4-BE49-F238E27FC236}">
                <a16:creationId xmlns:a16="http://schemas.microsoft.com/office/drawing/2014/main" id="{4D0A1FA9-3058-4BDF-889B-53DD3EE95A54}"/>
              </a:ext>
            </a:extLst>
          </p:cNvPr>
          <p:cNvSpPr>
            <a:spLocks noGrp="1"/>
          </p:cNvSpPr>
          <p:nvPr>
            <p:ph type="sldNum" sz="quarter" idx="12"/>
          </p:nvPr>
        </p:nvSpPr>
        <p:spPr/>
        <p:txBody>
          <a:bodyPr vert="horz" lIns="91440" tIns="45720" rIns="91440" bIns="4572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57F1E4F-1CFF-5643-939E-02111984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pic>
        <p:nvPicPr>
          <p:cNvPr id="7" name="Picture 6" descr="C:\Users\rsutherland\AppData\Local\Microsoft\Windows\Temporary Internet Files\Content.Outlook\SBITQ0OB\NewICILogo_Outlined (002).png">
            <a:extLst>
              <a:ext uri="{FF2B5EF4-FFF2-40B4-BE49-F238E27FC236}">
                <a16:creationId xmlns:a16="http://schemas.microsoft.com/office/drawing/2014/main" id="{9BD82956-62D2-4044-B611-1696076E7040}"/>
              </a:ext>
            </a:extLst>
          </p:cNvPr>
          <p:cNvPicPr/>
          <p:nvPr/>
        </p:nvPicPr>
        <p:blipFill rotWithShape="1">
          <a:blip r:embed="rId3">
            <a:extLst>
              <a:ext uri="{28A0092B-C50C-407E-A947-70E740481C1C}">
                <a14:useLocalDpi xmlns:a14="http://schemas.microsoft.com/office/drawing/2010/main" val="0"/>
              </a:ext>
            </a:extLst>
          </a:blip>
          <a:srcRect r="205"/>
          <a:stretch/>
        </p:blipFill>
        <p:spPr bwMode="auto">
          <a:xfrm>
            <a:off x="1522412" y="1141407"/>
            <a:ext cx="4277073" cy="4395597"/>
          </a:xfrm>
          <a:prstGeom prst="rect">
            <a:avLst/>
          </a:prstGeom>
          <a:noFill/>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492143366"/>
      </p:ext>
    </p:extLst>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6800-DEA7-455F-AC85-FA11700323A9}"/>
              </a:ext>
            </a:extLst>
          </p:cNvPr>
          <p:cNvSpPr>
            <a:spLocks noGrp="1"/>
          </p:cNvSpPr>
          <p:nvPr>
            <p:ph type="title"/>
          </p:nvPr>
        </p:nvSpPr>
        <p:spPr>
          <a:xfrm>
            <a:off x="646111" y="452718"/>
            <a:ext cx="9404723" cy="767687"/>
          </a:xfrm>
        </p:spPr>
        <p:txBody>
          <a:bodyPr/>
          <a:lstStyle/>
          <a:p>
            <a:pPr algn="ctr"/>
            <a:r>
              <a:rPr lang="en-US" dirty="0">
                <a:solidFill>
                  <a:schemeClr val="accent2">
                    <a:lumMod val="75000"/>
                  </a:schemeClr>
                </a:solidFill>
              </a:rPr>
              <a:t>Sales and Marketing</a:t>
            </a:r>
          </a:p>
        </p:txBody>
      </p:sp>
      <p:sp>
        <p:nvSpPr>
          <p:cNvPr id="3" name="Content Placeholder 2">
            <a:extLst>
              <a:ext uri="{FF2B5EF4-FFF2-40B4-BE49-F238E27FC236}">
                <a16:creationId xmlns:a16="http://schemas.microsoft.com/office/drawing/2014/main" id="{C22B1B6C-3F50-46DB-A4E4-0FFBD791A415}"/>
              </a:ext>
            </a:extLst>
          </p:cNvPr>
          <p:cNvSpPr>
            <a:spLocks noGrp="1"/>
          </p:cNvSpPr>
          <p:nvPr>
            <p:ph idx="1"/>
          </p:nvPr>
        </p:nvSpPr>
        <p:spPr>
          <a:xfrm>
            <a:off x="1103312" y="1220405"/>
            <a:ext cx="8946541" cy="5439701"/>
          </a:xfrm>
        </p:spPr>
        <p:txBody>
          <a:bodyPr>
            <a:normAutofit lnSpcReduction="10000"/>
          </a:bodyPr>
          <a:lstStyle/>
          <a:p>
            <a:r>
              <a:rPr lang="en-US" sz="1600" b="1" dirty="0">
                <a:solidFill>
                  <a:srgbClr val="FF0000"/>
                </a:solidFill>
              </a:rPr>
              <a:t>Mission</a:t>
            </a:r>
          </a:p>
          <a:p>
            <a:r>
              <a:rPr lang="en-US" sz="1600" dirty="0"/>
              <a:t>Idaho Correctional Industries (ICI) is dedicated to maintaining and expanding work </a:t>
            </a:r>
            <a:r>
              <a:rPr lang="en-US" sz="1600" dirty="0">
                <a:solidFill>
                  <a:srgbClr val="FF0000"/>
                </a:solidFill>
              </a:rPr>
              <a:t>training</a:t>
            </a:r>
            <a:r>
              <a:rPr lang="en-US" sz="1600" dirty="0"/>
              <a:t> programs which provides meaningful education, work experience and transitional services to assist inmates reentering our communities become productive employees, good neighbors and taxpaying citizens, supporting victims of crime and creating safer communities.</a:t>
            </a:r>
          </a:p>
          <a:p>
            <a:r>
              <a:rPr lang="en-US" sz="1600" dirty="0"/>
              <a:t>Idaho Correctional Industries is committed to promoting a safer Idaho by:</a:t>
            </a:r>
          </a:p>
          <a:p>
            <a:r>
              <a:rPr lang="en-US" sz="1600" dirty="0"/>
              <a:t>Providing diversified </a:t>
            </a:r>
            <a:r>
              <a:rPr lang="en-US" sz="1600" dirty="0">
                <a:solidFill>
                  <a:srgbClr val="FF0000"/>
                </a:solidFill>
              </a:rPr>
              <a:t>training</a:t>
            </a:r>
            <a:r>
              <a:rPr lang="en-US" sz="1600" dirty="0"/>
              <a:t> opportunities focused on vocational education and rehabilitation.</a:t>
            </a:r>
          </a:p>
          <a:p>
            <a:r>
              <a:rPr lang="en-US" sz="1600" dirty="0"/>
              <a:t>Reducing inmate idleness in Idaho’s prison system and maintaining our self funded status.   </a:t>
            </a:r>
          </a:p>
          <a:p>
            <a:r>
              <a:rPr lang="en-US" sz="1600" b="1" dirty="0">
                <a:solidFill>
                  <a:srgbClr val="FF0000"/>
                </a:solidFill>
              </a:rPr>
              <a:t>Vision</a:t>
            </a:r>
          </a:p>
          <a:p>
            <a:r>
              <a:rPr lang="en-US" sz="1600" dirty="0"/>
              <a:t>Idaho Correctional Industries provides life skills and marketable </a:t>
            </a:r>
            <a:r>
              <a:rPr lang="en-US" sz="1600" dirty="0">
                <a:solidFill>
                  <a:srgbClr val="FF0000"/>
                </a:solidFill>
              </a:rPr>
              <a:t>training</a:t>
            </a:r>
            <a:r>
              <a:rPr lang="en-US" sz="1600" dirty="0"/>
              <a:t> opportunities to inmates which enable a better chance at successful re-entry into society.</a:t>
            </a:r>
          </a:p>
          <a:p>
            <a:r>
              <a:rPr lang="en-US" sz="1600" b="1" dirty="0">
                <a:solidFill>
                  <a:srgbClr val="FF0000"/>
                </a:solidFill>
              </a:rPr>
              <a:t>Values</a:t>
            </a:r>
          </a:p>
          <a:p>
            <a:r>
              <a:rPr lang="en-US" sz="1600" dirty="0"/>
              <a:t>Respect</a:t>
            </a:r>
          </a:p>
          <a:p>
            <a:r>
              <a:rPr lang="en-US" sz="1600" dirty="0"/>
              <a:t>Positive Attitude</a:t>
            </a:r>
          </a:p>
          <a:p>
            <a:r>
              <a:rPr lang="en-US" sz="1600" dirty="0"/>
              <a:t>Integrity</a:t>
            </a:r>
          </a:p>
          <a:p>
            <a:endParaRPr lang="en-US" dirty="0"/>
          </a:p>
        </p:txBody>
      </p:sp>
      <p:sp>
        <p:nvSpPr>
          <p:cNvPr id="4" name="Slide Number Placeholder 3">
            <a:extLst>
              <a:ext uri="{FF2B5EF4-FFF2-40B4-BE49-F238E27FC236}">
                <a16:creationId xmlns:a16="http://schemas.microsoft.com/office/drawing/2014/main" id="{98CE1C3A-0BA5-4CC6-B819-A947895ABF8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48133943"/>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6800-DEA7-455F-AC85-FA11700323A9}"/>
              </a:ext>
            </a:extLst>
          </p:cNvPr>
          <p:cNvSpPr>
            <a:spLocks noGrp="1"/>
          </p:cNvSpPr>
          <p:nvPr>
            <p:ph type="title"/>
          </p:nvPr>
        </p:nvSpPr>
        <p:spPr>
          <a:xfrm>
            <a:off x="646111" y="452718"/>
            <a:ext cx="9404723" cy="767687"/>
          </a:xfrm>
        </p:spPr>
        <p:txBody>
          <a:bodyPr/>
          <a:lstStyle/>
          <a:p>
            <a:pPr algn="ctr"/>
            <a:r>
              <a:rPr lang="en-US" dirty="0">
                <a:solidFill>
                  <a:schemeClr val="accent2">
                    <a:lumMod val="75000"/>
                  </a:schemeClr>
                </a:solidFill>
              </a:rPr>
              <a:t>Sales and Marketing</a:t>
            </a:r>
          </a:p>
        </p:txBody>
      </p:sp>
      <p:sp>
        <p:nvSpPr>
          <p:cNvPr id="3" name="Content Placeholder 2">
            <a:extLst>
              <a:ext uri="{FF2B5EF4-FFF2-40B4-BE49-F238E27FC236}">
                <a16:creationId xmlns:a16="http://schemas.microsoft.com/office/drawing/2014/main" id="{C22B1B6C-3F50-46DB-A4E4-0FFBD791A415}"/>
              </a:ext>
            </a:extLst>
          </p:cNvPr>
          <p:cNvSpPr>
            <a:spLocks noGrp="1"/>
          </p:cNvSpPr>
          <p:nvPr>
            <p:ph idx="1"/>
          </p:nvPr>
        </p:nvSpPr>
        <p:spPr>
          <a:xfrm>
            <a:off x="1103312" y="1220406"/>
            <a:ext cx="8946541" cy="5485194"/>
          </a:xfrm>
        </p:spPr>
        <p:txBody>
          <a:bodyPr>
            <a:normAutofit/>
          </a:bodyPr>
          <a:lstStyle/>
          <a:p>
            <a:pPr algn="ctr"/>
            <a:r>
              <a:rPr lang="en-US" sz="3000" b="1">
                <a:solidFill>
                  <a:srgbClr val="FF0000"/>
                </a:solidFill>
              </a:rPr>
              <a:t>The following customers are eligible to purchase from Idaho Correctional Industries.</a:t>
            </a:r>
          </a:p>
          <a:p>
            <a:r>
              <a:rPr lang="en-US"/>
              <a:t>Idaho State agencies and political subdivisions of Idaho State - </a:t>
            </a:r>
            <a:r>
              <a:rPr lang="en-US" sz="2600" b="1">
                <a:solidFill>
                  <a:srgbClr val="FF0000"/>
                </a:solidFill>
              </a:rPr>
              <a:t>310</a:t>
            </a:r>
          </a:p>
          <a:p>
            <a:r>
              <a:rPr lang="en-US"/>
              <a:t>Participating institutions of higher education (universities, community and technical colleges) - </a:t>
            </a:r>
            <a:r>
              <a:rPr lang="en-US" sz="2600" b="1">
                <a:solidFill>
                  <a:srgbClr val="FF0000"/>
                </a:solidFill>
              </a:rPr>
              <a:t>14</a:t>
            </a:r>
          </a:p>
          <a:p>
            <a:r>
              <a:rPr lang="en-US"/>
              <a:t>Public, Primary and Secondary Schools - </a:t>
            </a:r>
            <a:r>
              <a:rPr lang="en-US" sz="2600" b="1">
                <a:solidFill>
                  <a:srgbClr val="FF0000"/>
                </a:solidFill>
              </a:rPr>
              <a:t>769</a:t>
            </a:r>
          </a:p>
          <a:p>
            <a:r>
              <a:rPr lang="en-US"/>
              <a:t>Certified Not-For-Profit Organizations (within State of Idaho) – </a:t>
            </a:r>
            <a:r>
              <a:rPr lang="en-US" sz="2600" b="1">
                <a:solidFill>
                  <a:srgbClr val="FF0000"/>
                </a:solidFill>
              </a:rPr>
              <a:t>12,690</a:t>
            </a:r>
          </a:p>
          <a:p>
            <a:r>
              <a:rPr lang="en-US"/>
              <a:t>Tribal/Indian Nation - </a:t>
            </a:r>
            <a:r>
              <a:rPr lang="en-US" sz="2600" b="1">
                <a:solidFill>
                  <a:srgbClr val="FF0000"/>
                </a:solidFill>
              </a:rPr>
              <a:t>9</a:t>
            </a:r>
          </a:p>
          <a:p>
            <a:r>
              <a:rPr lang="en-US"/>
              <a:t>Retailer/Wholesalers (within State of Idaho) – </a:t>
            </a:r>
            <a:r>
              <a:rPr lang="en-US" sz="2600" b="1">
                <a:solidFill>
                  <a:srgbClr val="FF0000"/>
                </a:solidFill>
              </a:rPr>
              <a:t>Not for their end use.  </a:t>
            </a:r>
          </a:p>
          <a:p>
            <a:r>
              <a:rPr lang="en-US"/>
              <a:t>Private contractors, when supplying any of the above entities – </a:t>
            </a:r>
            <a:r>
              <a:rPr lang="en-US" sz="2600" b="1">
                <a:solidFill>
                  <a:srgbClr val="FF0000"/>
                </a:solidFill>
              </a:rPr>
              <a:t>2</a:t>
            </a:r>
          </a:p>
          <a:p>
            <a:pPr marL="0" indent="0" algn="ctr">
              <a:buNone/>
            </a:pPr>
            <a:r>
              <a:rPr lang="en-US" sz="2200" b="1"/>
              <a:t>Adequate opportunities!!</a:t>
            </a:r>
          </a:p>
          <a:p>
            <a:endParaRPr lang="en-US">
              <a:solidFill>
                <a:srgbClr val="FF0000"/>
              </a:solidFill>
            </a:endParaRPr>
          </a:p>
          <a:p>
            <a:endParaRPr lang="en-US" dirty="0"/>
          </a:p>
        </p:txBody>
      </p:sp>
      <p:sp>
        <p:nvSpPr>
          <p:cNvPr id="4" name="Slide Number Placeholder 3">
            <a:extLst>
              <a:ext uri="{FF2B5EF4-FFF2-40B4-BE49-F238E27FC236}">
                <a16:creationId xmlns:a16="http://schemas.microsoft.com/office/drawing/2014/main" id="{98CE1C3A-0BA5-4CC6-B819-A947895ABF8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93827917"/>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D7FC2-7BAD-4DE0-8D73-2F5549812CA2}"/>
              </a:ext>
            </a:extLst>
          </p:cNvPr>
          <p:cNvSpPr>
            <a:spLocks noGrp="1"/>
          </p:cNvSpPr>
          <p:nvPr>
            <p:ph type="title"/>
          </p:nvPr>
        </p:nvSpPr>
        <p:spPr>
          <a:xfrm>
            <a:off x="648931" y="629266"/>
            <a:ext cx="4166510" cy="1622321"/>
          </a:xfrm>
        </p:spPr>
        <p:txBody>
          <a:bodyPr>
            <a:normAutofit/>
          </a:bodyPr>
          <a:lstStyle/>
          <a:p>
            <a:r>
              <a:rPr lang="en-US" dirty="0">
                <a:solidFill>
                  <a:schemeClr val="accent2">
                    <a:lumMod val="75000"/>
                  </a:schemeClr>
                </a:solidFill>
              </a:rPr>
              <a:t>Sales and Marketing</a:t>
            </a:r>
          </a:p>
        </p:txBody>
      </p:sp>
      <p:sp>
        <p:nvSpPr>
          <p:cNvPr id="3" name="Content Placeholder 2">
            <a:extLst>
              <a:ext uri="{FF2B5EF4-FFF2-40B4-BE49-F238E27FC236}">
                <a16:creationId xmlns:a16="http://schemas.microsoft.com/office/drawing/2014/main" id="{4E1F43A1-77DB-4A2E-A7B8-895068E80B45}"/>
              </a:ext>
            </a:extLst>
          </p:cNvPr>
          <p:cNvSpPr>
            <a:spLocks noGrp="1"/>
          </p:cNvSpPr>
          <p:nvPr>
            <p:ph idx="1"/>
          </p:nvPr>
        </p:nvSpPr>
        <p:spPr>
          <a:xfrm>
            <a:off x="648930" y="1319645"/>
            <a:ext cx="6001251" cy="5288973"/>
          </a:xfrm>
        </p:spPr>
        <p:txBody>
          <a:bodyPr>
            <a:normAutofit fontScale="92500"/>
          </a:bodyPr>
          <a:lstStyle/>
          <a:p>
            <a:pPr>
              <a:lnSpc>
                <a:spcPct val="90000"/>
              </a:lnSpc>
            </a:pPr>
            <a:endParaRPr lang="en-US" sz="1000" dirty="0"/>
          </a:p>
          <a:p>
            <a:pPr>
              <a:lnSpc>
                <a:spcPct val="90000"/>
              </a:lnSpc>
            </a:pPr>
            <a:endParaRPr lang="en-US" sz="1000" dirty="0"/>
          </a:p>
          <a:p>
            <a:pPr>
              <a:lnSpc>
                <a:spcPct val="90000"/>
              </a:lnSpc>
            </a:pPr>
            <a:r>
              <a:rPr lang="en-US" b="1" dirty="0">
                <a:solidFill>
                  <a:srgbClr val="FF0000"/>
                </a:solidFill>
              </a:rPr>
              <a:t>Idaho State Correctional Institution (ISCI)</a:t>
            </a:r>
          </a:p>
          <a:p>
            <a:pPr lvl="0">
              <a:lnSpc>
                <a:spcPct val="90000"/>
              </a:lnSpc>
            </a:pPr>
            <a:r>
              <a:rPr lang="en-US" dirty="0"/>
              <a:t>Carpentry Shop - Drafting Shop</a:t>
            </a:r>
          </a:p>
          <a:p>
            <a:pPr lvl="0">
              <a:lnSpc>
                <a:spcPct val="90000"/>
              </a:lnSpc>
            </a:pPr>
            <a:r>
              <a:rPr lang="en-US" dirty="0"/>
              <a:t>Graphics Shop (Print, Sign &amp; Decal)</a:t>
            </a:r>
          </a:p>
          <a:p>
            <a:pPr lvl="0">
              <a:lnSpc>
                <a:spcPct val="90000"/>
              </a:lnSpc>
            </a:pPr>
            <a:r>
              <a:rPr lang="en-US" dirty="0"/>
              <a:t>License Plates - Metal Fabrication - Production Office</a:t>
            </a:r>
          </a:p>
          <a:p>
            <a:pPr>
              <a:lnSpc>
                <a:spcPct val="90000"/>
              </a:lnSpc>
            </a:pPr>
            <a:r>
              <a:rPr lang="en-US" b="1" dirty="0">
                <a:solidFill>
                  <a:srgbClr val="FF0000"/>
                </a:solidFill>
              </a:rPr>
              <a:t>South Idaho Correctional Institution (SICI)</a:t>
            </a:r>
          </a:p>
          <a:p>
            <a:pPr lvl="0">
              <a:lnSpc>
                <a:spcPct val="90000"/>
              </a:lnSpc>
            </a:pPr>
            <a:r>
              <a:rPr lang="en-US" dirty="0"/>
              <a:t>Agriculture - Transportation - Warehouse                                                                                                              </a:t>
            </a:r>
          </a:p>
          <a:p>
            <a:pPr>
              <a:lnSpc>
                <a:spcPct val="90000"/>
              </a:lnSpc>
            </a:pPr>
            <a:r>
              <a:rPr lang="en-US" b="1" dirty="0">
                <a:solidFill>
                  <a:srgbClr val="FF0000"/>
                </a:solidFill>
              </a:rPr>
              <a:t>South Boise Women’s Correctional Institution(SBWC)</a:t>
            </a:r>
          </a:p>
          <a:p>
            <a:pPr lvl="0">
              <a:lnSpc>
                <a:spcPct val="90000"/>
              </a:lnSpc>
            </a:pPr>
            <a:r>
              <a:rPr lang="en-US" dirty="0"/>
              <a:t>Agriculture – </a:t>
            </a:r>
            <a:r>
              <a:rPr lang="en-US" b="1" i="1" dirty="0"/>
              <a:t>“Future Opportunity” Customer Service!!</a:t>
            </a:r>
          </a:p>
          <a:p>
            <a:pPr>
              <a:lnSpc>
                <a:spcPct val="90000"/>
              </a:lnSpc>
            </a:pPr>
            <a:r>
              <a:rPr lang="en-US" b="1" dirty="0">
                <a:solidFill>
                  <a:srgbClr val="FF0000"/>
                </a:solidFill>
              </a:rPr>
              <a:t>St. Anthony’s Work Camp (SAWC)                                                                                            </a:t>
            </a:r>
          </a:p>
          <a:p>
            <a:pPr lvl="0">
              <a:lnSpc>
                <a:spcPct val="90000"/>
              </a:lnSpc>
            </a:pPr>
            <a:r>
              <a:rPr lang="en-US" dirty="0"/>
              <a:t>Agriculture - P.I.E. Program</a:t>
            </a:r>
            <a:endParaRPr lang="en-US" b="1" dirty="0"/>
          </a:p>
          <a:p>
            <a:pPr>
              <a:lnSpc>
                <a:spcPct val="90000"/>
              </a:lnSpc>
            </a:pPr>
            <a:r>
              <a:rPr lang="en-US" b="1" dirty="0">
                <a:solidFill>
                  <a:srgbClr val="FF0000"/>
                </a:solidFill>
              </a:rPr>
              <a:t>Pocatello Women’s Correctional Center (PWCC)</a:t>
            </a:r>
          </a:p>
          <a:p>
            <a:pPr lvl="0">
              <a:lnSpc>
                <a:spcPct val="90000"/>
              </a:lnSpc>
            </a:pPr>
            <a:r>
              <a:rPr lang="en-US" dirty="0"/>
              <a:t> </a:t>
            </a:r>
            <a:r>
              <a:rPr lang="en-US" b="1" i="1" dirty="0"/>
              <a:t>“Future Opportunities” Embroidery &amp; Screen Print </a:t>
            </a:r>
          </a:p>
        </p:txBody>
      </p:sp>
      <p:sp>
        <p:nvSpPr>
          <p:cNvPr id="4" name="Slide Number Placeholder 3">
            <a:extLst>
              <a:ext uri="{FF2B5EF4-FFF2-40B4-BE49-F238E27FC236}">
                <a16:creationId xmlns:a16="http://schemas.microsoft.com/office/drawing/2014/main" id="{B4F7D3E3-DC99-4F57-9B98-49B7757D8A85}"/>
              </a:ext>
            </a:extLst>
          </p:cNvPr>
          <p:cNvSpPr>
            <a:spLocks noGrp="1"/>
          </p:cNvSpPr>
          <p:nvPr>
            <p:ph type="sldNum" sz="quarter" idx="12"/>
          </p:nvPr>
        </p:nvSpPr>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02111984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44</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pic>
        <p:nvPicPr>
          <p:cNvPr id="5" name="Picture 4">
            <a:extLst>
              <a:ext uri="{FF2B5EF4-FFF2-40B4-BE49-F238E27FC236}">
                <a16:creationId xmlns:a16="http://schemas.microsoft.com/office/drawing/2014/main" id="{CAF96E28-E4F4-42E8-8105-CFEC94A2C9BD}"/>
              </a:ext>
            </a:extLst>
          </p:cNvPr>
          <p:cNvPicPr>
            <a:picLocks noChangeAspect="1"/>
          </p:cNvPicPr>
          <p:nvPr/>
        </p:nvPicPr>
        <p:blipFill>
          <a:blip r:embed="rId3"/>
          <a:stretch>
            <a:fillRect/>
          </a:stretch>
        </p:blipFill>
        <p:spPr>
          <a:xfrm>
            <a:off x="7180118" y="1319644"/>
            <a:ext cx="3325091" cy="4721717"/>
          </a:xfrm>
          <a:prstGeom prst="rect">
            <a:avLst/>
          </a:prstGeom>
          <a:effectLst/>
        </p:spPr>
      </p:pic>
    </p:spTree>
    <p:extLst>
      <p:ext uri="{BB962C8B-B14F-4D97-AF65-F5344CB8AC3E}">
        <p14:creationId xmlns:p14="http://schemas.microsoft.com/office/powerpoint/2010/main" val="3472726467"/>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0345-1810-48E6-9963-11BE48E44202}"/>
              </a:ext>
            </a:extLst>
          </p:cNvPr>
          <p:cNvSpPr>
            <a:spLocks noGrp="1"/>
          </p:cNvSpPr>
          <p:nvPr>
            <p:ph type="title"/>
          </p:nvPr>
        </p:nvSpPr>
        <p:spPr>
          <a:xfrm>
            <a:off x="648931" y="629266"/>
            <a:ext cx="4166510" cy="1622321"/>
          </a:xfrm>
        </p:spPr>
        <p:txBody>
          <a:bodyPr>
            <a:normAutofit/>
          </a:bodyPr>
          <a:lstStyle/>
          <a:p>
            <a:r>
              <a:rPr lang="en-US" dirty="0">
                <a:solidFill>
                  <a:schemeClr val="accent2">
                    <a:lumMod val="75000"/>
                  </a:schemeClr>
                </a:solidFill>
              </a:rPr>
              <a:t>Sales and Marketing </a:t>
            </a:r>
          </a:p>
        </p:txBody>
      </p:sp>
      <p:sp>
        <p:nvSpPr>
          <p:cNvPr id="3" name="Content Placeholder 2">
            <a:extLst>
              <a:ext uri="{FF2B5EF4-FFF2-40B4-BE49-F238E27FC236}">
                <a16:creationId xmlns:a16="http://schemas.microsoft.com/office/drawing/2014/main" id="{1492100E-59DF-4ED3-8686-C41802924355}"/>
              </a:ext>
            </a:extLst>
          </p:cNvPr>
          <p:cNvSpPr>
            <a:spLocks noGrp="1"/>
          </p:cNvSpPr>
          <p:nvPr>
            <p:ph idx="1"/>
          </p:nvPr>
        </p:nvSpPr>
        <p:spPr>
          <a:xfrm>
            <a:off x="661296" y="2438505"/>
            <a:ext cx="4166509" cy="3785419"/>
          </a:xfrm>
        </p:spPr>
        <p:txBody>
          <a:bodyPr>
            <a:normAutofit fontScale="40000" lnSpcReduction="20000"/>
          </a:bodyPr>
          <a:lstStyle/>
          <a:p>
            <a:pPr marL="0" indent="0">
              <a:lnSpc>
                <a:spcPct val="90000"/>
              </a:lnSpc>
              <a:buNone/>
            </a:pPr>
            <a:r>
              <a:rPr lang="en-US" sz="1100" dirty="0"/>
              <a:t>    </a:t>
            </a:r>
          </a:p>
          <a:p>
            <a:pPr marL="0" indent="0">
              <a:lnSpc>
                <a:spcPct val="90000"/>
              </a:lnSpc>
              <a:buNone/>
            </a:pPr>
            <a:r>
              <a:rPr lang="en-US" sz="4400" b="1" dirty="0">
                <a:solidFill>
                  <a:srgbClr val="0070C0"/>
                </a:solidFill>
              </a:rPr>
              <a:t>Leaning into the Future </a:t>
            </a:r>
          </a:p>
          <a:p>
            <a:pPr marL="0" indent="0">
              <a:lnSpc>
                <a:spcPct val="90000"/>
              </a:lnSpc>
              <a:buNone/>
            </a:pPr>
            <a:r>
              <a:rPr lang="en-US" sz="4400" b="1" dirty="0">
                <a:solidFill>
                  <a:srgbClr val="0070C0"/>
                </a:solidFill>
              </a:rPr>
              <a:t>Logo/Brand/Standards        </a:t>
            </a:r>
          </a:p>
          <a:p>
            <a:pPr marL="0" indent="0">
              <a:lnSpc>
                <a:spcPct val="90000"/>
              </a:lnSpc>
              <a:buNone/>
            </a:pPr>
            <a:endParaRPr lang="en-US" sz="4400" b="1" dirty="0">
              <a:solidFill>
                <a:srgbClr val="0070C0"/>
              </a:solidFill>
            </a:endParaRPr>
          </a:p>
          <a:p>
            <a:pPr marL="0" indent="0">
              <a:lnSpc>
                <a:spcPct val="90000"/>
              </a:lnSpc>
              <a:buNone/>
            </a:pPr>
            <a:r>
              <a:rPr lang="en-US" sz="4400" b="1" dirty="0">
                <a:solidFill>
                  <a:srgbClr val="0070C0"/>
                </a:solidFill>
              </a:rPr>
              <a:t>Dedicated to Excellence </a:t>
            </a:r>
          </a:p>
          <a:p>
            <a:pPr marL="0" indent="0">
              <a:lnSpc>
                <a:spcPct val="90000"/>
              </a:lnSpc>
              <a:buNone/>
            </a:pPr>
            <a:r>
              <a:rPr lang="en-US" sz="4400" b="1" dirty="0">
                <a:solidFill>
                  <a:srgbClr val="0070C0"/>
                </a:solidFill>
              </a:rPr>
              <a:t>To be the Best CI in the US</a:t>
            </a:r>
          </a:p>
          <a:p>
            <a:pPr marL="0" indent="0">
              <a:lnSpc>
                <a:spcPct val="90000"/>
              </a:lnSpc>
              <a:buNone/>
            </a:pPr>
            <a:endParaRPr lang="en-US" sz="4400" b="1" dirty="0">
              <a:solidFill>
                <a:srgbClr val="0070C0"/>
              </a:solidFill>
            </a:endParaRPr>
          </a:p>
          <a:p>
            <a:pPr marL="0" indent="0">
              <a:lnSpc>
                <a:spcPct val="90000"/>
              </a:lnSpc>
              <a:buNone/>
            </a:pPr>
            <a:r>
              <a:rPr lang="en-US" sz="4400" b="1" dirty="0">
                <a:solidFill>
                  <a:srgbClr val="0070C0"/>
                </a:solidFill>
              </a:rPr>
              <a:t>Via Training/Mentoring/Succeeding </a:t>
            </a:r>
          </a:p>
          <a:p>
            <a:pPr marL="0" indent="0">
              <a:lnSpc>
                <a:spcPct val="90000"/>
              </a:lnSpc>
              <a:buNone/>
            </a:pPr>
            <a:r>
              <a:rPr lang="en-US" sz="4400" b="1" dirty="0">
                <a:solidFill>
                  <a:srgbClr val="0070C0"/>
                </a:solidFill>
              </a:rPr>
              <a:t> </a:t>
            </a:r>
          </a:p>
          <a:p>
            <a:pPr marL="0" indent="0">
              <a:lnSpc>
                <a:spcPct val="90000"/>
              </a:lnSpc>
              <a:buNone/>
            </a:pPr>
            <a:r>
              <a:rPr lang="en-US" sz="4400" b="1" dirty="0">
                <a:solidFill>
                  <a:srgbClr val="0070C0"/>
                </a:solidFill>
              </a:rPr>
              <a:t>“Excellence Begins Here”</a:t>
            </a:r>
          </a:p>
          <a:p>
            <a:pPr>
              <a:lnSpc>
                <a:spcPct val="90000"/>
              </a:lnSpc>
            </a:pPr>
            <a:endParaRPr lang="en-US" sz="1100" dirty="0"/>
          </a:p>
          <a:p>
            <a:pPr marL="0" indent="0">
              <a:lnSpc>
                <a:spcPct val="90000"/>
              </a:lnSpc>
              <a:buNone/>
            </a:pPr>
            <a:r>
              <a:rPr lang="en-US" sz="1100" i="1" dirty="0"/>
              <a:t>                                                    </a:t>
            </a:r>
          </a:p>
        </p:txBody>
      </p:sp>
      <p:sp>
        <p:nvSpPr>
          <p:cNvPr id="4" name="Slide Number Placeholder 3">
            <a:extLst>
              <a:ext uri="{FF2B5EF4-FFF2-40B4-BE49-F238E27FC236}">
                <a16:creationId xmlns:a16="http://schemas.microsoft.com/office/drawing/2014/main" id="{34D79659-9EF7-4F79-AC39-39555B7CE9B3}"/>
              </a:ext>
            </a:extLst>
          </p:cNvPr>
          <p:cNvSpPr>
            <a:spLocks noGrp="1"/>
          </p:cNvSpPr>
          <p:nvPr>
            <p:ph type="sldNum" sz="quarter" idx="12"/>
          </p:nvPr>
        </p:nvSpPr>
        <p:spPr/>
        <p:txBody>
          <a:bodyPr>
            <a:normAutofit fontScale="55000" lnSpcReduction="20000"/>
          </a:bodyPr>
          <a:lstStyle/>
          <a:p>
            <a:pPr marL="0" marR="0" lvl="0" indent="0" algn="r" defTabSz="4572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90C226"/>
                </a:solidFill>
                <a:effectLst/>
                <a:uLnTx/>
                <a:uFillTx/>
                <a:latin typeface="Trebuchet MS" panose="020B0603020202020204"/>
                <a:ea typeface="+mn-ea"/>
                <a:cs typeface="+mn-cs"/>
              </a:rPr>
              <a:t>77&amp;</a:t>
            </a:r>
            <a:fld id="{D57F1E4F-1CFF-5643-939E-02111984F565}" type="slidenum">
              <a:rPr kumimoji="0" lang="en-US" sz="20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45</a:t>
            </a:fld>
            <a:r>
              <a:rPr kumimoji="0" lang="en-US" sz="2000" b="0" i="0" u="none" strike="noStrike" kern="1200" cap="none" spc="0" normalizeH="0" baseline="0" noProof="0">
                <a:ln>
                  <a:noFill/>
                </a:ln>
                <a:solidFill>
                  <a:srgbClr val="90C226"/>
                </a:solidFill>
                <a:effectLst/>
                <a:uLnTx/>
                <a:uFillTx/>
                <a:latin typeface="Trebuchet MS" panose="020B0603020202020204"/>
                <a:ea typeface="+mn-ea"/>
                <a:cs typeface="+mn-cs"/>
              </a:rPr>
              <a:t>7777</a:t>
            </a:r>
          </a:p>
        </p:txBody>
      </p:sp>
      <p:pic>
        <p:nvPicPr>
          <p:cNvPr id="6" name="Picture 5" descr="C:\Users\rsutherland\AppData\Local\Microsoft\Windows\Temporary Internet Files\Content.Outlook\SBITQ0OB\NewICILogo_Outlined (002).png">
            <a:extLst>
              <a:ext uri="{FF2B5EF4-FFF2-40B4-BE49-F238E27FC236}">
                <a16:creationId xmlns:a16="http://schemas.microsoft.com/office/drawing/2014/main" id="{D6B0ECC4-0990-47D6-B0B3-5685D646DB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07168" y="647698"/>
            <a:ext cx="5423536" cy="5562601"/>
          </a:xfrm>
          <a:prstGeom prst="rect">
            <a:avLst/>
          </a:prstGeom>
          <a:noFill/>
          <a:effectLst/>
        </p:spPr>
      </p:pic>
    </p:spTree>
    <p:extLst>
      <p:ext uri="{BB962C8B-B14F-4D97-AF65-F5344CB8AC3E}">
        <p14:creationId xmlns:p14="http://schemas.microsoft.com/office/powerpoint/2010/main" val="868446674"/>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87AD-2026-410F-B2C1-13A57564704C}"/>
              </a:ext>
            </a:extLst>
          </p:cNvPr>
          <p:cNvSpPr>
            <a:spLocks noGrp="1"/>
          </p:cNvSpPr>
          <p:nvPr>
            <p:ph type="title"/>
          </p:nvPr>
        </p:nvSpPr>
        <p:spPr>
          <a:xfrm>
            <a:off x="646111" y="452718"/>
            <a:ext cx="9404723" cy="767687"/>
          </a:xfrm>
        </p:spPr>
        <p:txBody>
          <a:bodyPr/>
          <a:lstStyle/>
          <a:p>
            <a:pPr algn="ctr"/>
            <a:r>
              <a:rPr lang="en-US" dirty="0">
                <a:solidFill>
                  <a:schemeClr val="accent2">
                    <a:lumMod val="75000"/>
                  </a:schemeClr>
                </a:solidFill>
              </a:rPr>
              <a:t>Sales and Marketing </a:t>
            </a:r>
          </a:p>
        </p:txBody>
      </p:sp>
      <p:sp>
        <p:nvSpPr>
          <p:cNvPr id="3" name="Content Placeholder 2">
            <a:extLst>
              <a:ext uri="{FF2B5EF4-FFF2-40B4-BE49-F238E27FC236}">
                <a16:creationId xmlns:a16="http://schemas.microsoft.com/office/drawing/2014/main" id="{8DE27F92-A8FA-4667-82C7-B36583BF3519}"/>
              </a:ext>
            </a:extLst>
          </p:cNvPr>
          <p:cNvSpPr>
            <a:spLocks noGrp="1"/>
          </p:cNvSpPr>
          <p:nvPr>
            <p:ph idx="1"/>
          </p:nvPr>
        </p:nvSpPr>
        <p:spPr>
          <a:xfrm>
            <a:off x="1103312" y="1308684"/>
            <a:ext cx="8946541" cy="5423420"/>
          </a:xfrm>
        </p:spPr>
        <p:txBody>
          <a:bodyPr>
            <a:normAutofit/>
          </a:bodyPr>
          <a:lstStyle/>
          <a:p>
            <a:pPr lvl="1" algn="ctr"/>
            <a:r>
              <a:rPr lang="en-US" sz="3000" dirty="0"/>
              <a:t>Sales Team</a:t>
            </a:r>
          </a:p>
          <a:p>
            <a:pPr lvl="1" algn="ctr"/>
            <a:endParaRPr lang="en-US" sz="3000" dirty="0"/>
          </a:p>
          <a:p>
            <a:pPr algn="ctr"/>
            <a:r>
              <a:rPr lang="en-US" dirty="0"/>
              <a:t>Becky Baker – 15 years </a:t>
            </a:r>
          </a:p>
          <a:p>
            <a:pPr algn="ctr"/>
            <a:endParaRPr lang="en-US" dirty="0"/>
          </a:p>
          <a:p>
            <a:pPr algn="ctr"/>
            <a:r>
              <a:rPr lang="en-US" dirty="0"/>
              <a:t>Mark LaFong – 9 years</a:t>
            </a:r>
          </a:p>
          <a:p>
            <a:pPr algn="ctr"/>
            <a:endParaRPr lang="en-US" dirty="0"/>
          </a:p>
          <a:p>
            <a:pPr algn="ctr"/>
            <a:r>
              <a:rPr lang="en-US" dirty="0"/>
              <a:t>Cindy Thorp –  5 years            </a:t>
            </a:r>
          </a:p>
          <a:p>
            <a:pPr algn="ctr"/>
            <a:endParaRPr lang="en-US" dirty="0"/>
          </a:p>
          <a:p>
            <a:pPr algn="ctr"/>
            <a:endParaRPr lang="en-US" dirty="0"/>
          </a:p>
          <a:p>
            <a:pPr algn="ctr"/>
            <a:r>
              <a:rPr lang="en-US" dirty="0"/>
              <a:t>Total Years of Experience – 29 Years!!  </a:t>
            </a:r>
          </a:p>
        </p:txBody>
      </p:sp>
      <p:sp>
        <p:nvSpPr>
          <p:cNvPr id="4" name="Slide Number Placeholder 3">
            <a:extLst>
              <a:ext uri="{FF2B5EF4-FFF2-40B4-BE49-F238E27FC236}">
                <a16:creationId xmlns:a16="http://schemas.microsoft.com/office/drawing/2014/main" id="{046FBD8C-CB76-47AA-8439-A91E5D08956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05155566"/>
      </p:ext>
    </p:extLst>
  </p:cSld>
  <p:clrMapOvr>
    <a:masterClrMapping/>
  </p:clrMapOvr>
  <p:transition spd="slow">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7FCC4-D215-4DEE-A061-6F9306C552F2}"/>
              </a:ext>
            </a:extLst>
          </p:cNvPr>
          <p:cNvSpPr>
            <a:spLocks noGrp="1"/>
          </p:cNvSpPr>
          <p:nvPr>
            <p:ph type="title"/>
          </p:nvPr>
        </p:nvSpPr>
        <p:spPr>
          <a:xfrm>
            <a:off x="6742112" y="1454963"/>
            <a:ext cx="4802187" cy="3308380"/>
          </a:xfrm>
        </p:spPr>
        <p:txBody>
          <a:bodyPr vert="horz" lIns="91440" tIns="45720" rIns="91440" bIns="45720" rtlCol="0" anchor="b">
            <a:normAutofit/>
          </a:bodyPr>
          <a:lstStyle/>
          <a:p>
            <a:pPr>
              <a:lnSpc>
                <a:spcPct val="90000"/>
              </a:lnSpc>
            </a:pPr>
            <a:r>
              <a:rPr lang="en-US" sz="4500" dirty="0">
                <a:solidFill>
                  <a:schemeClr val="accent2">
                    <a:lumMod val="50000"/>
                  </a:schemeClr>
                </a:solidFill>
              </a:rPr>
              <a:t>ICI Apprenticeship Certification</a:t>
            </a:r>
          </a:p>
        </p:txBody>
      </p:sp>
      <p:sp>
        <p:nvSpPr>
          <p:cNvPr id="3" name="Slide Number Placeholder 2">
            <a:extLst>
              <a:ext uri="{FF2B5EF4-FFF2-40B4-BE49-F238E27FC236}">
                <a16:creationId xmlns:a16="http://schemas.microsoft.com/office/drawing/2014/main" id="{DCF28A98-C77D-43B5-BD6D-804A11885424}"/>
              </a:ext>
            </a:extLst>
          </p:cNvPr>
          <p:cNvSpPr>
            <a:spLocks noGrp="1"/>
          </p:cNvSpPr>
          <p:nvPr>
            <p:ph type="sldNum" sz="quarter" idx="12"/>
          </p:nvPr>
        </p:nvSpPr>
        <p:spPr/>
        <p:txBody>
          <a:bodyPr vert="horz" lIns="91440" tIns="45720" rIns="91440" bIns="4572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57F1E4F-1CFF-5643-939E-02111984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47</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pic>
        <p:nvPicPr>
          <p:cNvPr id="5" name="Picture 4" descr="C:\Users\rsutherland\AppData\Local\Microsoft\Windows\Temporary Internet Files\Content.Outlook\SBITQ0OB\NewICILogo_Outlined (002).png">
            <a:extLst>
              <a:ext uri="{FF2B5EF4-FFF2-40B4-BE49-F238E27FC236}">
                <a16:creationId xmlns:a16="http://schemas.microsoft.com/office/drawing/2014/main" id="{74B9930E-D674-4D93-A9A3-F10F23227E52}"/>
              </a:ext>
            </a:extLst>
          </p:cNvPr>
          <p:cNvPicPr/>
          <p:nvPr/>
        </p:nvPicPr>
        <p:blipFill rotWithShape="1">
          <a:blip r:embed="rId3">
            <a:extLst>
              <a:ext uri="{28A0092B-C50C-407E-A947-70E740481C1C}">
                <a14:useLocalDpi xmlns:a14="http://schemas.microsoft.com/office/drawing/2010/main" val="0"/>
              </a:ext>
            </a:extLst>
          </a:blip>
          <a:srcRect r="205"/>
          <a:stretch/>
        </p:blipFill>
        <p:spPr bwMode="auto">
          <a:xfrm>
            <a:off x="607848" y="609601"/>
            <a:ext cx="5486561" cy="5638797"/>
          </a:xfrm>
          <a:prstGeom prst="rect">
            <a:avLst/>
          </a:prstGeom>
          <a:noFill/>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4254969831"/>
      </p:ext>
    </p:extLst>
  </p:cSld>
  <p:clrMapOvr>
    <a:masterClrMapping/>
  </p:clrMapOvr>
  <p:transition spd="slow">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generated with very high confidence">
            <a:extLst>
              <a:ext uri="{FF2B5EF4-FFF2-40B4-BE49-F238E27FC236}">
                <a16:creationId xmlns:a16="http://schemas.microsoft.com/office/drawing/2014/main" id="{38EFF78E-2824-4758-8BCC-B0CB5215BBA9}"/>
              </a:ext>
            </a:extLst>
          </p:cNvPr>
          <p:cNvPicPr>
            <a:picLocks noChangeAspect="1"/>
          </p:cNvPicPr>
          <p:nvPr/>
        </p:nvPicPr>
        <p:blipFill>
          <a:blip r:embed="rId2"/>
          <a:stretch>
            <a:fillRect/>
          </a:stretch>
        </p:blipFill>
        <p:spPr>
          <a:xfrm>
            <a:off x="354842" y="295729"/>
            <a:ext cx="9997698" cy="6343610"/>
          </a:xfrm>
          <a:prstGeom prst="rect">
            <a:avLst/>
          </a:prstGeom>
        </p:spPr>
      </p:pic>
      <p:sp>
        <p:nvSpPr>
          <p:cNvPr id="14" name="Slide Number Placeholder 1">
            <a:extLst>
              <a:ext uri="{FF2B5EF4-FFF2-40B4-BE49-F238E27FC236}">
                <a16:creationId xmlns:a16="http://schemas.microsoft.com/office/drawing/2014/main" id="{95F9629C-AD7E-45BE-A363-4E25D022A5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5360609"/>
      </p:ext>
    </p:extLst>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extLst>
              <a:ext uri="{BEBA8EAE-BF5A-486C-A8C5-ECC9F3942E4B}">
                <a14:imgProps xmlns:a14="http://schemas.microsoft.com/office/drawing/2010/main">
                  <a14:imgLayer r:embed="rId4">
                    <a14:imgEffect>
                      <a14:artisticGlowEdges/>
                    </a14:imgEffect>
                  </a14:imgLayer>
                </a14:imgProps>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73E4-4940-4A11-A116-408C274362CC}"/>
              </a:ext>
            </a:extLst>
          </p:cNvPr>
          <p:cNvSpPr>
            <a:spLocks noGrp="1"/>
          </p:cNvSpPr>
          <p:nvPr>
            <p:ph type="title"/>
          </p:nvPr>
        </p:nvSpPr>
        <p:spPr>
          <a:xfrm>
            <a:off x="646112" y="452718"/>
            <a:ext cx="4798176" cy="1400530"/>
          </a:xfrm>
        </p:spPr>
        <p:txBody>
          <a:bodyPr>
            <a:normAutofit/>
          </a:bodyPr>
          <a:lstStyle/>
          <a:p>
            <a:r>
              <a:rPr lang="en-US" dirty="0">
                <a:solidFill>
                  <a:schemeClr val="accent2">
                    <a:lumMod val="50000"/>
                  </a:schemeClr>
                </a:solidFill>
              </a:rPr>
              <a:t>Sales and Marketing</a:t>
            </a:r>
          </a:p>
        </p:txBody>
      </p:sp>
      <p:sp>
        <p:nvSpPr>
          <p:cNvPr id="3" name="Content Placeholder 2">
            <a:extLst>
              <a:ext uri="{FF2B5EF4-FFF2-40B4-BE49-F238E27FC236}">
                <a16:creationId xmlns:a16="http://schemas.microsoft.com/office/drawing/2014/main" id="{50762C8B-DEE2-4F07-93D3-251A61E732F0}"/>
              </a:ext>
            </a:extLst>
          </p:cNvPr>
          <p:cNvSpPr>
            <a:spLocks noGrp="1"/>
          </p:cNvSpPr>
          <p:nvPr>
            <p:ph idx="1"/>
          </p:nvPr>
        </p:nvSpPr>
        <p:spPr>
          <a:xfrm>
            <a:off x="484214" y="2052917"/>
            <a:ext cx="4797676" cy="4195481"/>
          </a:xfrm>
        </p:spPr>
        <p:txBody>
          <a:bodyPr>
            <a:noAutofit/>
          </a:bodyPr>
          <a:lstStyle/>
          <a:p>
            <a:pPr marL="0" indent="0">
              <a:lnSpc>
                <a:spcPct val="90000"/>
              </a:lnSpc>
              <a:buNone/>
            </a:pPr>
            <a:r>
              <a:rPr lang="en-US" dirty="0"/>
              <a:t>Seven (7) Main Shops                      </a:t>
            </a:r>
          </a:p>
          <a:p>
            <a:pPr marL="0" indent="0">
              <a:lnSpc>
                <a:spcPct val="90000"/>
              </a:lnSpc>
              <a:buNone/>
            </a:pPr>
            <a:endParaRPr lang="en-US" dirty="0"/>
          </a:p>
          <a:p>
            <a:pPr marL="0" indent="0">
              <a:lnSpc>
                <a:spcPct val="90000"/>
              </a:lnSpc>
              <a:buNone/>
            </a:pPr>
            <a:endParaRPr lang="en-US" dirty="0"/>
          </a:p>
          <a:p>
            <a:pPr marL="0" indent="0">
              <a:lnSpc>
                <a:spcPct val="90000"/>
              </a:lnSpc>
              <a:buNone/>
            </a:pPr>
            <a:r>
              <a:rPr lang="en-US" dirty="0"/>
              <a:t>22 Apprenticeships</a:t>
            </a:r>
          </a:p>
          <a:p>
            <a:pPr marL="0" indent="0">
              <a:lnSpc>
                <a:spcPct val="90000"/>
              </a:lnSpc>
              <a:buNone/>
            </a:pPr>
            <a:endParaRPr lang="en-US" dirty="0"/>
          </a:p>
          <a:p>
            <a:pPr marL="0" indent="0">
              <a:lnSpc>
                <a:spcPct val="90000"/>
              </a:lnSpc>
              <a:buNone/>
            </a:pPr>
            <a:r>
              <a:rPr lang="en-US" dirty="0"/>
              <a:t> </a:t>
            </a:r>
          </a:p>
          <a:p>
            <a:pPr marL="0" indent="0">
              <a:lnSpc>
                <a:spcPct val="90000"/>
              </a:lnSpc>
              <a:buNone/>
            </a:pPr>
            <a:r>
              <a:rPr lang="en-US" dirty="0"/>
              <a:t>2,000 to 8,000 hours    (1 to 5 years)</a:t>
            </a:r>
          </a:p>
          <a:p>
            <a:pPr marL="0" indent="0">
              <a:lnSpc>
                <a:spcPct val="90000"/>
              </a:lnSpc>
              <a:buNone/>
            </a:pPr>
            <a:endParaRPr lang="en-US" dirty="0"/>
          </a:p>
          <a:p>
            <a:pPr marL="0" indent="0">
              <a:lnSpc>
                <a:spcPct val="90000"/>
              </a:lnSpc>
              <a:buNone/>
            </a:pPr>
            <a:r>
              <a:rPr lang="en-US" dirty="0"/>
              <a:t> </a:t>
            </a:r>
          </a:p>
          <a:p>
            <a:pPr marL="0" indent="0">
              <a:lnSpc>
                <a:spcPct val="90000"/>
              </a:lnSpc>
              <a:buNone/>
            </a:pPr>
            <a:r>
              <a:rPr lang="en-US" dirty="0"/>
              <a:t>Re-Entry Center – can continue on  </a:t>
            </a:r>
          </a:p>
        </p:txBody>
      </p:sp>
      <p:sp>
        <p:nvSpPr>
          <p:cNvPr id="4" name="Slide Number Placeholder 3">
            <a:extLst>
              <a:ext uri="{FF2B5EF4-FFF2-40B4-BE49-F238E27FC236}">
                <a16:creationId xmlns:a16="http://schemas.microsoft.com/office/drawing/2014/main" id="{82F6F5A2-912B-4A8D-8BA9-9B0018340BD7}"/>
              </a:ext>
            </a:extLst>
          </p:cNvPr>
          <p:cNvSpPr>
            <a:spLocks noGrp="1"/>
          </p:cNvSpPr>
          <p:nvPr>
            <p:ph type="sldNum" sz="quarter" idx="12"/>
          </p:nvPr>
        </p:nvSpPr>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t>8</a:t>
            </a:r>
          </a:p>
        </p:txBody>
      </p:sp>
      <p:pic>
        <p:nvPicPr>
          <p:cNvPr id="6" name="Picture 5">
            <a:extLst>
              <a:ext uri="{FF2B5EF4-FFF2-40B4-BE49-F238E27FC236}">
                <a16:creationId xmlns:a16="http://schemas.microsoft.com/office/drawing/2014/main" id="{38C9FC31-B065-443F-B745-BE4CE2BE9410}"/>
              </a:ext>
            </a:extLst>
          </p:cNvPr>
          <p:cNvPicPr>
            <a:picLocks noChangeAspect="1"/>
          </p:cNvPicPr>
          <p:nvPr/>
        </p:nvPicPr>
        <p:blipFill>
          <a:blip r:embed="rId5"/>
          <a:stretch>
            <a:fillRect/>
          </a:stretch>
        </p:blipFill>
        <p:spPr>
          <a:xfrm>
            <a:off x="6747714" y="1139664"/>
            <a:ext cx="4163991" cy="853618"/>
          </a:xfrm>
          <a:prstGeom prst="rect">
            <a:avLst/>
          </a:prstGeom>
          <a:effectLst/>
        </p:spPr>
      </p:pic>
      <p:pic>
        <p:nvPicPr>
          <p:cNvPr id="5" name="Picture 4">
            <a:extLst>
              <a:ext uri="{FF2B5EF4-FFF2-40B4-BE49-F238E27FC236}">
                <a16:creationId xmlns:a16="http://schemas.microsoft.com/office/drawing/2014/main" id="{973E0268-7745-4024-A6B5-011BF478B357}"/>
              </a:ext>
            </a:extLst>
          </p:cNvPr>
          <p:cNvPicPr>
            <a:picLocks noChangeAspect="1"/>
          </p:cNvPicPr>
          <p:nvPr/>
        </p:nvPicPr>
        <p:blipFill>
          <a:blip r:embed="rId6"/>
          <a:stretch>
            <a:fillRect/>
          </a:stretch>
        </p:blipFill>
        <p:spPr>
          <a:xfrm>
            <a:off x="5444287" y="2611940"/>
            <a:ext cx="6387253" cy="3793342"/>
          </a:xfrm>
          <a:prstGeom prst="rect">
            <a:avLst/>
          </a:prstGeom>
          <a:effectLst/>
        </p:spPr>
      </p:pic>
    </p:spTree>
    <p:custDataLst>
      <p:tags r:id="rId1"/>
    </p:custDataLst>
    <p:extLst>
      <p:ext uri="{BB962C8B-B14F-4D97-AF65-F5344CB8AC3E}">
        <p14:creationId xmlns:p14="http://schemas.microsoft.com/office/powerpoint/2010/main" val="1938342817"/>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0AC6BB-2C9B-488F-AB09-01BC1ECBC330}"/>
              </a:ext>
            </a:extLst>
          </p:cNvPr>
          <p:cNvSpPr/>
          <p:nvPr/>
        </p:nvSpPr>
        <p:spPr>
          <a:xfrm>
            <a:off x="4418214" y="2093742"/>
            <a:ext cx="3421610" cy="624588"/>
          </a:xfrm>
          <a:prstGeom prst="rect">
            <a:avLst/>
          </a:prstGeom>
          <a:solidFill>
            <a:srgbClr val="FFFF00">
              <a:alpha val="94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FC976E-F8EA-4AA3-9195-1CC6DF34FBCB}"/>
              </a:ext>
            </a:extLst>
          </p:cNvPr>
          <p:cNvSpPr/>
          <p:nvPr/>
        </p:nvSpPr>
        <p:spPr>
          <a:xfrm>
            <a:off x="4418214" y="3058228"/>
            <a:ext cx="3421610" cy="624588"/>
          </a:xfrm>
          <a:prstGeom prst="rect">
            <a:avLst/>
          </a:prstGeom>
          <a:solidFill>
            <a:srgbClr val="FFFF00">
              <a:alpha val="94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A21821-5BD8-4727-B4A1-3200654DE078}"/>
              </a:ext>
            </a:extLst>
          </p:cNvPr>
          <p:cNvSpPr/>
          <p:nvPr/>
        </p:nvSpPr>
        <p:spPr>
          <a:xfrm>
            <a:off x="4418214" y="2718330"/>
            <a:ext cx="3421610" cy="339898"/>
          </a:xfrm>
          <a:prstGeom prst="rect">
            <a:avLst/>
          </a:prstGeom>
          <a:solidFill>
            <a:srgbClr val="FFFF00">
              <a:alpha val="94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5">
            <a:extLst>
              <a:ext uri="{FF2B5EF4-FFF2-40B4-BE49-F238E27FC236}">
                <a16:creationId xmlns:a16="http://schemas.microsoft.com/office/drawing/2014/main" id="{80A86918-7C0E-439C-9D60-1C9172E0C754}"/>
              </a:ext>
            </a:extLst>
          </p:cNvPr>
          <p:cNvSpPr txBox="1">
            <a:spLocks/>
          </p:cNvSpPr>
          <p:nvPr/>
        </p:nvSpPr>
        <p:spPr>
          <a:xfrm>
            <a:off x="4132492" y="2076010"/>
            <a:ext cx="3621024" cy="3286760"/>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1600" dirty="0"/>
              <a:t>Implement metric tracking and reporting</a:t>
            </a:r>
          </a:p>
          <a:p>
            <a:pPr>
              <a:buFont typeface="Arial" panose="020B0604020202020204" pitchFamily="34" charset="0"/>
              <a:buChar char="•"/>
            </a:pPr>
            <a:r>
              <a:rPr lang="en-US" sz="1600" dirty="0"/>
              <a:t>Conduct leadership offsite</a:t>
            </a:r>
          </a:p>
          <a:p>
            <a:pPr>
              <a:buFont typeface="Arial" panose="020B0604020202020204" pitchFamily="34" charset="0"/>
              <a:buChar char="•"/>
            </a:pPr>
            <a:r>
              <a:rPr lang="en-US" sz="1600" dirty="0"/>
              <a:t>Implement various efficiency improvements</a:t>
            </a:r>
          </a:p>
          <a:p>
            <a:pPr>
              <a:buFont typeface="Arial" panose="020B0604020202020204" pitchFamily="34" charset="0"/>
              <a:buChar char="•"/>
            </a:pPr>
            <a:r>
              <a:rPr lang="en-US" sz="1600" dirty="0"/>
              <a:t>Submit budget request for Purchasing assessment consulting</a:t>
            </a:r>
          </a:p>
        </p:txBody>
      </p:sp>
      <p:sp>
        <p:nvSpPr>
          <p:cNvPr id="13" name="Rectangle 12">
            <a:extLst>
              <a:ext uri="{FF2B5EF4-FFF2-40B4-BE49-F238E27FC236}">
                <a16:creationId xmlns:a16="http://schemas.microsoft.com/office/drawing/2014/main" id="{20AC545E-CBFF-4627-B14F-0B48BDF1388B}"/>
              </a:ext>
            </a:extLst>
          </p:cNvPr>
          <p:cNvSpPr/>
          <p:nvPr/>
        </p:nvSpPr>
        <p:spPr>
          <a:xfrm>
            <a:off x="8474584" y="4126404"/>
            <a:ext cx="3277060" cy="624588"/>
          </a:xfrm>
          <a:prstGeom prst="rect">
            <a:avLst/>
          </a:prstGeom>
          <a:solidFill>
            <a:srgbClr val="FFFF00">
              <a:alpha val="94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C1BB4A-541C-4C4F-821D-21E6AF8024B6}"/>
              </a:ext>
            </a:extLst>
          </p:cNvPr>
          <p:cNvSpPr/>
          <p:nvPr/>
        </p:nvSpPr>
        <p:spPr>
          <a:xfrm>
            <a:off x="8474584" y="2093742"/>
            <a:ext cx="3277060" cy="429768"/>
          </a:xfrm>
          <a:prstGeom prst="rect">
            <a:avLst/>
          </a:prstGeom>
          <a:solidFill>
            <a:srgbClr val="FFFF00">
              <a:alpha val="94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0228C9-1CC1-4CF4-BA33-9BA8108D960F}"/>
              </a:ext>
            </a:extLst>
          </p:cNvPr>
          <p:cNvSpPr>
            <a:spLocks noGrp="1"/>
          </p:cNvSpPr>
          <p:nvPr>
            <p:ph type="title"/>
          </p:nvPr>
        </p:nvSpPr>
        <p:spPr>
          <a:xfrm>
            <a:off x="2445144" y="688762"/>
            <a:ext cx="8911687" cy="1280890"/>
          </a:xfrm>
        </p:spPr>
        <p:txBody>
          <a:bodyPr/>
          <a:lstStyle/>
          <a:p>
            <a:r>
              <a:rPr lang="en-US" dirty="0"/>
              <a:t>60-Day Priorities</a:t>
            </a:r>
          </a:p>
        </p:txBody>
      </p:sp>
      <p:sp>
        <p:nvSpPr>
          <p:cNvPr id="4" name="Text Placeholder 3">
            <a:extLst>
              <a:ext uri="{FF2B5EF4-FFF2-40B4-BE49-F238E27FC236}">
                <a16:creationId xmlns:a16="http://schemas.microsoft.com/office/drawing/2014/main" id="{06048AE2-62A7-409C-B3EC-9D985A2935FB}"/>
              </a:ext>
            </a:extLst>
          </p:cNvPr>
          <p:cNvSpPr txBox="1">
            <a:spLocks/>
          </p:cNvSpPr>
          <p:nvPr/>
        </p:nvSpPr>
        <p:spPr>
          <a:xfrm>
            <a:off x="276883" y="1648881"/>
            <a:ext cx="3570219" cy="427129"/>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r>
              <a:rPr lang="en-US" dirty="0">
                <a:solidFill>
                  <a:schemeClr val="bg1"/>
                </a:solidFill>
              </a:rPr>
              <a:t>People		  </a:t>
            </a:r>
          </a:p>
        </p:txBody>
      </p:sp>
      <p:sp>
        <p:nvSpPr>
          <p:cNvPr id="5" name="Content Placeholder 2">
            <a:extLst>
              <a:ext uri="{FF2B5EF4-FFF2-40B4-BE49-F238E27FC236}">
                <a16:creationId xmlns:a16="http://schemas.microsoft.com/office/drawing/2014/main" id="{1FC0E140-F02D-4D03-8D51-5933C5EA0C48}"/>
              </a:ext>
            </a:extLst>
          </p:cNvPr>
          <p:cNvSpPr txBox="1">
            <a:spLocks/>
          </p:cNvSpPr>
          <p:nvPr/>
        </p:nvSpPr>
        <p:spPr>
          <a:xfrm>
            <a:off x="276883" y="2155557"/>
            <a:ext cx="3619999" cy="3286760"/>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1600" dirty="0"/>
              <a:t>Conduct summer team building events</a:t>
            </a:r>
          </a:p>
          <a:p>
            <a:pPr>
              <a:buFont typeface="Arial" panose="020B0604020202020204" pitchFamily="34" charset="0"/>
              <a:buChar char="•"/>
            </a:pPr>
            <a:r>
              <a:rPr lang="en-US" sz="1600" dirty="0"/>
              <a:t> Post and hire Contract Administrators</a:t>
            </a:r>
          </a:p>
          <a:p>
            <a:pPr>
              <a:buFont typeface="Arial" panose="020B0604020202020204" pitchFamily="34" charset="0"/>
              <a:buChar char="•"/>
            </a:pPr>
            <a:r>
              <a:rPr lang="en-US" sz="1600" dirty="0"/>
              <a:t>Address Luma backfills</a:t>
            </a:r>
          </a:p>
          <a:p>
            <a:pPr>
              <a:buFont typeface="Arial" panose="020B0604020202020204" pitchFamily="34" charset="0"/>
              <a:buChar char="•"/>
            </a:pPr>
            <a:r>
              <a:rPr lang="en-US" sz="1600" dirty="0"/>
              <a:t>Research team personality testing</a:t>
            </a:r>
          </a:p>
          <a:p>
            <a:pPr>
              <a:buFont typeface="Arial" panose="020B0604020202020204" pitchFamily="34" charset="0"/>
              <a:buChar char="•"/>
            </a:pPr>
            <a:r>
              <a:rPr lang="en-US" sz="1600" dirty="0"/>
              <a:t>Conduct 1:1 meetings on expectations</a:t>
            </a:r>
          </a:p>
          <a:p>
            <a:pPr>
              <a:buFont typeface="Arial" panose="020B0604020202020204" pitchFamily="34" charset="0"/>
              <a:buChar char="•"/>
            </a:pPr>
            <a:endParaRPr lang="en-US" sz="1600" dirty="0"/>
          </a:p>
        </p:txBody>
      </p:sp>
      <p:sp>
        <p:nvSpPr>
          <p:cNvPr id="6" name="Text Placeholder 4">
            <a:extLst>
              <a:ext uri="{FF2B5EF4-FFF2-40B4-BE49-F238E27FC236}">
                <a16:creationId xmlns:a16="http://schemas.microsoft.com/office/drawing/2014/main" id="{70A48685-8E93-4B87-9257-A242F45A86B8}"/>
              </a:ext>
            </a:extLst>
          </p:cNvPr>
          <p:cNvSpPr txBox="1">
            <a:spLocks/>
          </p:cNvSpPr>
          <p:nvPr/>
        </p:nvSpPr>
        <p:spPr>
          <a:xfrm>
            <a:off x="4273664" y="1646242"/>
            <a:ext cx="3566160" cy="429768"/>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0">
            <a:scrgbClr r="0" g="0" b="0"/>
          </a:lnRef>
          <a:fillRef idx="0">
            <a:scrgbClr r="0" g="0" b="0"/>
          </a:fillRef>
          <a:effectRef idx="0">
            <a:scrgbClr r="0" g="0" b="0"/>
          </a:effectRef>
          <a:fontRef idx="minor">
            <a:schemeClr val="lt1"/>
          </a:fontRef>
        </p:style>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r>
              <a:rPr lang="en-US" dirty="0">
                <a:solidFill>
                  <a:schemeClr val="bg1"/>
                </a:solidFill>
              </a:rPr>
              <a:t>Performance</a:t>
            </a:r>
          </a:p>
        </p:txBody>
      </p:sp>
      <p:sp>
        <p:nvSpPr>
          <p:cNvPr id="9" name="Content Placeholder 5">
            <a:extLst>
              <a:ext uri="{FF2B5EF4-FFF2-40B4-BE49-F238E27FC236}">
                <a16:creationId xmlns:a16="http://schemas.microsoft.com/office/drawing/2014/main" id="{EB71B5BB-1DDC-41F9-B53C-FF58FF5FDE23}"/>
              </a:ext>
            </a:extLst>
          </p:cNvPr>
          <p:cNvSpPr txBox="1">
            <a:spLocks/>
          </p:cNvSpPr>
          <p:nvPr/>
        </p:nvSpPr>
        <p:spPr>
          <a:xfrm>
            <a:off x="8266386" y="2155557"/>
            <a:ext cx="3621024" cy="32867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defTabSz="457200">
              <a:spcBef>
                <a:spcPts val="1000"/>
              </a:spcBef>
              <a:spcAft>
                <a:spcPts val="0"/>
              </a:spcAft>
              <a:buFont typeface="Arial" panose="020B0604020202020204" pitchFamily="34" charset="0"/>
              <a:buChar char="•"/>
            </a:pPr>
            <a:r>
              <a:rPr lang="en-US" sz="1600" dirty="0"/>
              <a:t>Publish a revised DPA policy</a:t>
            </a:r>
          </a:p>
          <a:p>
            <a:pPr marL="342900" indent="-342900" defTabSz="457200">
              <a:spcBef>
                <a:spcPts val="1000"/>
              </a:spcBef>
              <a:spcAft>
                <a:spcPts val="0"/>
              </a:spcAft>
              <a:buFont typeface="Arial" panose="020B0604020202020204" pitchFamily="34" charset="0"/>
              <a:buChar char="•"/>
            </a:pPr>
            <a:r>
              <a:rPr lang="en-US" sz="1600" dirty="0"/>
              <a:t>Perform a review of key processes</a:t>
            </a:r>
          </a:p>
          <a:p>
            <a:pPr marL="342900" indent="-342900" defTabSz="457200">
              <a:spcBef>
                <a:spcPts val="1000"/>
              </a:spcBef>
              <a:spcAft>
                <a:spcPts val="0"/>
              </a:spcAft>
              <a:buFont typeface="Arial" panose="020B0604020202020204" pitchFamily="34" charset="0"/>
              <a:buChar char="•"/>
            </a:pPr>
            <a:r>
              <a:rPr lang="en-US" sz="1600" dirty="0"/>
              <a:t>Develop a plan to implement DOP Advisory Committee </a:t>
            </a:r>
          </a:p>
          <a:p>
            <a:pPr marL="342900" indent="-342900" defTabSz="457200">
              <a:spcBef>
                <a:spcPts val="1000"/>
              </a:spcBef>
              <a:spcAft>
                <a:spcPts val="0"/>
              </a:spcAft>
              <a:buFont typeface="Arial" panose="020B0604020202020204" pitchFamily="34" charset="0"/>
              <a:buChar char="•"/>
            </a:pPr>
            <a:r>
              <a:rPr lang="en-US" sz="1600" dirty="0"/>
              <a:t>Implement customer service training</a:t>
            </a:r>
          </a:p>
          <a:p>
            <a:pPr marL="342900" indent="-342900" defTabSz="457200">
              <a:spcBef>
                <a:spcPts val="1000"/>
              </a:spcBef>
              <a:spcAft>
                <a:spcPts val="0"/>
              </a:spcAft>
              <a:buFont typeface="Arial" panose="020B0604020202020204" pitchFamily="34" charset="0"/>
              <a:buChar char="•"/>
            </a:pPr>
            <a:r>
              <a:rPr lang="en-US" sz="1600" dirty="0"/>
              <a:t>Publish DOP communication standards</a:t>
            </a:r>
          </a:p>
          <a:p>
            <a:pPr marL="342900" indent="-342900" defTabSz="457200">
              <a:spcBef>
                <a:spcPts val="1000"/>
              </a:spcBef>
              <a:spcAft>
                <a:spcPts val="0"/>
              </a:spcAft>
              <a:buFont typeface="Arial" panose="020B0604020202020204" pitchFamily="34" charset="0"/>
              <a:buChar char="•"/>
            </a:pPr>
            <a:r>
              <a:rPr lang="en-US" sz="1600" dirty="0"/>
              <a:t>Communicate 60-day priorities to DOP and agency stakeholders</a:t>
            </a:r>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p:txBody>
      </p:sp>
      <p:sp>
        <p:nvSpPr>
          <p:cNvPr id="10" name="Text Placeholder 4">
            <a:extLst>
              <a:ext uri="{FF2B5EF4-FFF2-40B4-BE49-F238E27FC236}">
                <a16:creationId xmlns:a16="http://schemas.microsoft.com/office/drawing/2014/main" id="{E8F8ADB6-97B2-4DCD-AC2D-374B33D16422}"/>
              </a:ext>
            </a:extLst>
          </p:cNvPr>
          <p:cNvSpPr txBox="1">
            <a:spLocks/>
          </p:cNvSpPr>
          <p:nvPr/>
        </p:nvSpPr>
        <p:spPr>
          <a:xfrm>
            <a:off x="8185484" y="1646242"/>
            <a:ext cx="3566160" cy="429768"/>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0">
            <a:scrgbClr r="0" g="0" b="0"/>
          </a:lnRef>
          <a:fillRef idx="0">
            <a:scrgbClr r="0" g="0" b="0"/>
          </a:fillRef>
          <a:effectRef idx="0">
            <a:scrgbClr r="0" g="0" b="0"/>
          </a:effectRef>
          <a:fontRef idx="minor">
            <a:schemeClr val="lt1"/>
          </a:fontRef>
        </p:style>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r>
              <a:rPr lang="en-US" dirty="0">
                <a:solidFill>
                  <a:schemeClr val="bg1"/>
                </a:solidFill>
              </a:rPr>
              <a:t>Support</a:t>
            </a:r>
          </a:p>
        </p:txBody>
      </p:sp>
    </p:spTree>
    <p:extLst>
      <p:ext uri="{BB962C8B-B14F-4D97-AF65-F5344CB8AC3E}">
        <p14:creationId xmlns:p14="http://schemas.microsoft.com/office/powerpoint/2010/main" val="36389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3"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B209-2AE8-404B-8C68-C2EF4569D153}"/>
              </a:ext>
            </a:extLst>
          </p:cNvPr>
          <p:cNvSpPr>
            <a:spLocks noGrp="1"/>
          </p:cNvSpPr>
          <p:nvPr>
            <p:ph type="title"/>
          </p:nvPr>
        </p:nvSpPr>
        <p:spPr>
          <a:xfrm>
            <a:off x="677334" y="283779"/>
            <a:ext cx="8596668" cy="1876809"/>
          </a:xfrm>
        </p:spPr>
        <p:txBody>
          <a:bodyPr/>
          <a:lstStyle/>
          <a:p>
            <a:r>
              <a:rPr lang="en-US" dirty="0"/>
              <a:t>Governor Little proclaims 7/1/19 as ICI Day!                         </a:t>
            </a:r>
          </a:p>
        </p:txBody>
      </p:sp>
      <p:pic>
        <p:nvPicPr>
          <p:cNvPr id="6" name="Content Placeholder 5" descr="A group of people standing in a room&#10;&#10;Description automatically generated">
            <a:extLst>
              <a:ext uri="{FF2B5EF4-FFF2-40B4-BE49-F238E27FC236}">
                <a16:creationId xmlns:a16="http://schemas.microsoft.com/office/drawing/2014/main" id="{F2889591-C760-4805-A012-C23EF9E6D2A5}"/>
              </a:ext>
            </a:extLst>
          </p:cNvPr>
          <p:cNvPicPr>
            <a:picLocks noGrp="1" noChangeAspect="1"/>
          </p:cNvPicPr>
          <p:nvPr>
            <p:ph idx="1"/>
          </p:nvPr>
        </p:nvPicPr>
        <p:blipFill>
          <a:blip r:embed="rId3"/>
          <a:stretch>
            <a:fillRect/>
          </a:stretch>
        </p:blipFill>
        <p:spPr>
          <a:xfrm>
            <a:off x="2162158" y="2342487"/>
            <a:ext cx="5860208" cy="3881437"/>
          </a:xfrm>
        </p:spPr>
      </p:pic>
      <p:sp>
        <p:nvSpPr>
          <p:cNvPr id="4" name="Slide Number Placeholder 3">
            <a:extLst>
              <a:ext uri="{FF2B5EF4-FFF2-40B4-BE49-F238E27FC236}">
                <a16:creationId xmlns:a16="http://schemas.microsoft.com/office/drawing/2014/main" id="{28C9BF1C-C456-4156-AFCF-975396A3F92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pic>
        <p:nvPicPr>
          <p:cNvPr id="9" name="Picture 8">
            <a:extLst>
              <a:ext uri="{FF2B5EF4-FFF2-40B4-BE49-F238E27FC236}">
                <a16:creationId xmlns:a16="http://schemas.microsoft.com/office/drawing/2014/main" id="{D32197B2-C8FF-44A7-AD9F-9A2E997BF33A}"/>
              </a:ext>
            </a:extLst>
          </p:cNvPr>
          <p:cNvPicPr>
            <a:picLocks noChangeAspect="1"/>
          </p:cNvPicPr>
          <p:nvPr/>
        </p:nvPicPr>
        <p:blipFill>
          <a:blip r:embed="rId4"/>
          <a:stretch>
            <a:fillRect/>
          </a:stretch>
        </p:blipFill>
        <p:spPr>
          <a:xfrm>
            <a:off x="4435366" y="935420"/>
            <a:ext cx="1313792" cy="1225167"/>
          </a:xfrm>
          <a:prstGeom prst="rect">
            <a:avLst/>
          </a:prstGeom>
        </p:spPr>
      </p:pic>
    </p:spTree>
    <p:custDataLst>
      <p:tags r:id="rId1"/>
    </p:custDataLst>
    <p:extLst>
      <p:ext uri="{BB962C8B-B14F-4D97-AF65-F5344CB8AC3E}">
        <p14:creationId xmlns:p14="http://schemas.microsoft.com/office/powerpoint/2010/main" val="2464799645"/>
      </p:ext>
    </p:extLst>
  </p:cSld>
  <p:clrMapOvr>
    <a:masterClrMapping/>
  </p:clrMapOvr>
  <p:transition spd="slow">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B79C-8758-43E6-82B2-7241F04C97AE}"/>
              </a:ext>
            </a:extLst>
          </p:cNvPr>
          <p:cNvSpPr>
            <a:spLocks noGrp="1"/>
          </p:cNvSpPr>
          <p:nvPr>
            <p:ph type="title"/>
          </p:nvPr>
        </p:nvSpPr>
        <p:spPr>
          <a:xfrm>
            <a:off x="3477487" y="-148046"/>
            <a:ext cx="8915399" cy="1468800"/>
          </a:xfrm>
        </p:spPr>
        <p:txBody>
          <a:bodyPr>
            <a:normAutofit/>
          </a:bodyPr>
          <a:lstStyle/>
          <a:p>
            <a:r>
              <a:rPr lang="en-US" sz="4400" dirty="0"/>
              <a:t>Upcoming Events</a:t>
            </a:r>
          </a:p>
        </p:txBody>
      </p:sp>
      <p:sp>
        <p:nvSpPr>
          <p:cNvPr id="3" name="Text Placeholder 2">
            <a:extLst>
              <a:ext uri="{FF2B5EF4-FFF2-40B4-BE49-F238E27FC236}">
                <a16:creationId xmlns:a16="http://schemas.microsoft.com/office/drawing/2014/main" id="{C21636F8-5DF1-4617-8499-9E599834B516}"/>
              </a:ext>
            </a:extLst>
          </p:cNvPr>
          <p:cNvSpPr>
            <a:spLocks noGrp="1"/>
          </p:cNvSpPr>
          <p:nvPr>
            <p:ph type="body" idx="1"/>
          </p:nvPr>
        </p:nvSpPr>
        <p:spPr>
          <a:xfrm>
            <a:off x="1637211" y="1518448"/>
            <a:ext cx="10554789" cy="5248112"/>
          </a:xfrm>
        </p:spPr>
        <p:txBody>
          <a:bodyPr>
            <a:normAutofit/>
          </a:bodyPr>
          <a:lstStyle/>
          <a:p>
            <a:r>
              <a:rPr lang="en-US" sz="2400" b="1" dirty="0"/>
              <a:t>Jaggaer Lunch-N-Learns</a:t>
            </a:r>
          </a:p>
          <a:p>
            <a:r>
              <a:rPr lang="en-US" dirty="0"/>
              <a:t>13 August – 1130-1pm, </a:t>
            </a:r>
            <a:r>
              <a:rPr lang="en-US" sz="1800" dirty="0"/>
              <a:t>JRW West Conference Room </a:t>
            </a:r>
            <a:br>
              <a:rPr lang="en-US" sz="1800" dirty="0"/>
            </a:br>
            <a:r>
              <a:rPr lang="en-US" dirty="0"/>
              <a:t>15 August – 1130-1pm, LBJ Basement B09 </a:t>
            </a:r>
            <a:br>
              <a:rPr lang="en-US" dirty="0"/>
            </a:br>
            <a:br>
              <a:rPr lang="en-US" dirty="0"/>
            </a:br>
            <a:r>
              <a:rPr lang="en-US" sz="2400" b="1" dirty="0"/>
              <a:t>Jaggaer, Initial Training</a:t>
            </a:r>
          </a:p>
          <a:p>
            <a:r>
              <a:rPr lang="en-US" dirty="0"/>
              <a:t>20 August – 8am-2pm</a:t>
            </a:r>
            <a:br>
              <a:rPr lang="en-US" dirty="0"/>
            </a:br>
            <a:br>
              <a:rPr lang="en-US" dirty="0"/>
            </a:br>
            <a:r>
              <a:rPr lang="en-US" sz="2400" b="1" dirty="0"/>
              <a:t>Quarterly Workshop</a:t>
            </a:r>
          </a:p>
          <a:p>
            <a:r>
              <a:rPr lang="en-US" dirty="0"/>
              <a:t>19 November – 9am-12pm</a:t>
            </a:r>
            <a:br>
              <a:rPr lang="en-US" dirty="0"/>
            </a:br>
            <a:br>
              <a:rPr lang="en-US" dirty="0"/>
            </a:br>
            <a:r>
              <a:rPr lang="en-US" sz="2400" b="1" dirty="0"/>
              <a:t>Vendor Outreach</a:t>
            </a:r>
          </a:p>
          <a:p>
            <a:r>
              <a:rPr lang="en-US" dirty="0"/>
              <a:t>3 October- Capitol Building – 9am-3pm</a:t>
            </a:r>
          </a:p>
        </p:txBody>
      </p:sp>
    </p:spTree>
    <p:custDataLst>
      <p:tags r:id="rId1"/>
    </p:custDataLst>
    <p:extLst>
      <p:ext uri="{BB962C8B-B14F-4D97-AF65-F5344CB8AC3E}">
        <p14:creationId xmlns:p14="http://schemas.microsoft.com/office/powerpoint/2010/main" val="968462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B6F9-1238-4CC4-8176-06165CC719A9}"/>
              </a:ext>
            </a:extLst>
          </p:cNvPr>
          <p:cNvSpPr>
            <a:spLocks noGrp="1"/>
          </p:cNvSpPr>
          <p:nvPr>
            <p:ph type="title"/>
          </p:nvPr>
        </p:nvSpPr>
        <p:spPr/>
        <p:txBody>
          <a:bodyPr/>
          <a:lstStyle/>
          <a:p>
            <a:r>
              <a:rPr lang="en-US" dirty="0"/>
              <a:t>Open Discussion</a:t>
            </a:r>
          </a:p>
        </p:txBody>
      </p:sp>
      <p:sp>
        <p:nvSpPr>
          <p:cNvPr id="4" name="Text Placeholder 2">
            <a:extLst>
              <a:ext uri="{FF2B5EF4-FFF2-40B4-BE49-F238E27FC236}">
                <a16:creationId xmlns:a16="http://schemas.microsoft.com/office/drawing/2014/main" id="{480C0582-E9F9-41AB-AF4C-49BEE2606A04}"/>
              </a:ext>
            </a:extLst>
          </p:cNvPr>
          <p:cNvSpPr>
            <a:spLocks noGrp="1"/>
          </p:cNvSpPr>
          <p:nvPr>
            <p:ph type="body" idx="1"/>
          </p:nvPr>
        </p:nvSpPr>
        <p:spPr>
          <a:xfrm>
            <a:off x="2589212" y="3530129"/>
            <a:ext cx="8915399" cy="860400"/>
          </a:xfrm>
        </p:spPr>
        <p:txBody>
          <a:bodyPr/>
          <a:lstStyle/>
          <a:p>
            <a:r>
              <a:rPr lang="en-US" dirty="0"/>
              <a:t>All</a:t>
            </a:r>
          </a:p>
        </p:txBody>
      </p:sp>
    </p:spTree>
    <p:extLst>
      <p:ext uri="{BB962C8B-B14F-4D97-AF65-F5344CB8AC3E}">
        <p14:creationId xmlns:p14="http://schemas.microsoft.com/office/powerpoint/2010/main" val="24766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6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35BF13-884D-4BC5-B670-E002AC62922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75083" y="1686299"/>
            <a:ext cx="3441833" cy="3485401"/>
          </a:xfrm>
          <a:prstGeom prst="rect">
            <a:avLst/>
          </a:prstGeom>
        </p:spPr>
      </p:pic>
    </p:spTree>
    <p:extLst>
      <p:ext uri="{BB962C8B-B14F-4D97-AF65-F5344CB8AC3E}">
        <p14:creationId xmlns:p14="http://schemas.microsoft.com/office/powerpoint/2010/main" val="3677822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5A945-4818-4249-8633-DA66018593EA}"/>
              </a:ext>
            </a:extLst>
          </p:cNvPr>
          <p:cNvSpPr>
            <a:spLocks noGrp="1"/>
          </p:cNvSpPr>
          <p:nvPr>
            <p:ph type="title"/>
          </p:nvPr>
        </p:nvSpPr>
        <p:spPr>
          <a:xfrm>
            <a:off x="2445146" y="688762"/>
            <a:ext cx="8911687" cy="701351"/>
          </a:xfrm>
        </p:spPr>
        <p:txBody>
          <a:bodyPr/>
          <a:lstStyle/>
          <a:p>
            <a:r>
              <a:rPr lang="en-US" dirty="0"/>
              <a:t>DOP Vision and Mission</a:t>
            </a:r>
          </a:p>
        </p:txBody>
      </p:sp>
      <p:sp>
        <p:nvSpPr>
          <p:cNvPr id="3" name="Content Placeholder 2">
            <a:extLst>
              <a:ext uri="{FF2B5EF4-FFF2-40B4-BE49-F238E27FC236}">
                <a16:creationId xmlns:a16="http://schemas.microsoft.com/office/drawing/2014/main" id="{14B01F85-6D0A-417D-84F9-15F3AAFB1905}"/>
              </a:ext>
            </a:extLst>
          </p:cNvPr>
          <p:cNvSpPr>
            <a:spLocks noGrp="1"/>
          </p:cNvSpPr>
          <p:nvPr>
            <p:ph idx="1"/>
          </p:nvPr>
        </p:nvSpPr>
        <p:spPr>
          <a:xfrm>
            <a:off x="2445145" y="4349119"/>
            <a:ext cx="9128017" cy="2485449"/>
          </a:xfrm>
        </p:spPr>
        <p:txBody>
          <a:bodyPr>
            <a:noAutofit/>
          </a:bodyPr>
          <a:lstStyle/>
          <a:p>
            <a:pPr marL="0" indent="0">
              <a:buNone/>
            </a:pPr>
            <a:r>
              <a:rPr lang="en-US" sz="2400" dirty="0"/>
              <a:t>Our mission is to procure quality goods and services for the benefit of the people in the State of Idaho through collaborative, effective, and innovative procurement solutions. We promote an understanding of public procurement through quality guidance, training, and professional development.</a:t>
            </a:r>
            <a:endParaRPr lang="en-US" sz="2000" dirty="0"/>
          </a:p>
        </p:txBody>
      </p:sp>
      <p:sp>
        <p:nvSpPr>
          <p:cNvPr id="4" name="Content Placeholder 2">
            <a:extLst>
              <a:ext uri="{FF2B5EF4-FFF2-40B4-BE49-F238E27FC236}">
                <a16:creationId xmlns:a16="http://schemas.microsoft.com/office/drawing/2014/main" id="{B1F10D8D-46C9-4ECC-9256-7176A7CD303D}"/>
              </a:ext>
            </a:extLst>
          </p:cNvPr>
          <p:cNvSpPr txBox="1">
            <a:spLocks/>
          </p:cNvSpPr>
          <p:nvPr/>
        </p:nvSpPr>
        <p:spPr>
          <a:xfrm>
            <a:off x="2449567" y="4003902"/>
            <a:ext cx="8915400" cy="5934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400" b="1" dirty="0"/>
              <a:t>Our Mission</a:t>
            </a:r>
            <a:endParaRPr lang="en-US" sz="2000" b="1" dirty="0"/>
          </a:p>
        </p:txBody>
      </p:sp>
      <p:sp>
        <p:nvSpPr>
          <p:cNvPr id="5" name="Content Placeholder 2">
            <a:extLst>
              <a:ext uri="{FF2B5EF4-FFF2-40B4-BE49-F238E27FC236}">
                <a16:creationId xmlns:a16="http://schemas.microsoft.com/office/drawing/2014/main" id="{F42F8566-42BD-4340-AC23-D17C9E149C7F}"/>
              </a:ext>
            </a:extLst>
          </p:cNvPr>
          <p:cNvSpPr txBox="1">
            <a:spLocks/>
          </p:cNvSpPr>
          <p:nvPr/>
        </p:nvSpPr>
        <p:spPr>
          <a:xfrm>
            <a:off x="2445146" y="1853058"/>
            <a:ext cx="9128018" cy="5934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dirty="0"/>
              <a:t>We are recognized leaders in public procurement by serving as trusted advisors and partners, contributing to Idaho’s strategic initiatives, and delivering outstanding customer service.</a:t>
            </a:r>
            <a:endParaRPr lang="en-US" sz="2000" dirty="0"/>
          </a:p>
        </p:txBody>
      </p:sp>
      <p:sp>
        <p:nvSpPr>
          <p:cNvPr id="6" name="Content Placeholder 2">
            <a:extLst>
              <a:ext uri="{FF2B5EF4-FFF2-40B4-BE49-F238E27FC236}">
                <a16:creationId xmlns:a16="http://schemas.microsoft.com/office/drawing/2014/main" id="{D15911ED-DD6F-4F6E-A7D7-613E8D5B77F4}"/>
              </a:ext>
            </a:extLst>
          </p:cNvPr>
          <p:cNvSpPr txBox="1">
            <a:spLocks/>
          </p:cNvSpPr>
          <p:nvPr/>
        </p:nvSpPr>
        <p:spPr>
          <a:xfrm>
            <a:off x="2445149" y="1507820"/>
            <a:ext cx="8915400" cy="59345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400" b="1" dirty="0"/>
              <a:t>Our Vision</a:t>
            </a:r>
            <a:endParaRPr lang="en-US" sz="2000" b="1" dirty="0"/>
          </a:p>
        </p:txBody>
      </p:sp>
      <p:sp>
        <p:nvSpPr>
          <p:cNvPr id="7" name="Rectangle 6">
            <a:extLst>
              <a:ext uri="{FF2B5EF4-FFF2-40B4-BE49-F238E27FC236}">
                <a16:creationId xmlns:a16="http://schemas.microsoft.com/office/drawing/2014/main" id="{8547D72F-626E-47A6-BACD-AC9F5A4FDB2C}"/>
              </a:ext>
            </a:extLst>
          </p:cNvPr>
          <p:cNvSpPr/>
          <p:nvPr/>
        </p:nvSpPr>
        <p:spPr>
          <a:xfrm>
            <a:off x="8885974" y="110998"/>
            <a:ext cx="3227165" cy="369332"/>
          </a:xfrm>
          <a:prstGeom prst="rect">
            <a:avLst/>
          </a:prstGeom>
        </p:spPr>
        <p:txBody>
          <a:bodyPr wrap="none">
            <a:spAutoFit/>
          </a:bodyPr>
          <a:lstStyle/>
          <a:p>
            <a:pPr>
              <a:buFont typeface="Arial" panose="020B0604020202020204" pitchFamily="34" charset="0"/>
              <a:buChar char="•"/>
            </a:pPr>
            <a:r>
              <a:rPr lang="en-US" dirty="0">
                <a:highlight>
                  <a:srgbClr val="FFFF00"/>
                </a:highlight>
              </a:rPr>
              <a:t>Conduct leadership offsite</a:t>
            </a:r>
          </a:p>
        </p:txBody>
      </p:sp>
    </p:spTree>
    <p:extLst>
      <p:ext uri="{BB962C8B-B14F-4D97-AF65-F5344CB8AC3E}">
        <p14:creationId xmlns:p14="http://schemas.microsoft.com/office/powerpoint/2010/main" val="351150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C2AD-8B26-4F53-BA3A-93EEF97D60AB}"/>
              </a:ext>
            </a:extLst>
          </p:cNvPr>
          <p:cNvSpPr>
            <a:spLocks noGrp="1"/>
          </p:cNvSpPr>
          <p:nvPr>
            <p:ph type="title"/>
          </p:nvPr>
        </p:nvSpPr>
        <p:spPr>
          <a:xfrm>
            <a:off x="2445145" y="688762"/>
            <a:ext cx="8911687" cy="776851"/>
          </a:xfrm>
        </p:spPr>
        <p:txBody>
          <a:bodyPr/>
          <a:lstStyle/>
          <a:p>
            <a:r>
              <a:rPr lang="en-US" dirty="0"/>
              <a:t>DOP Communication</a:t>
            </a:r>
          </a:p>
        </p:txBody>
      </p:sp>
      <p:sp>
        <p:nvSpPr>
          <p:cNvPr id="3" name="Content Placeholder 2">
            <a:extLst>
              <a:ext uri="{FF2B5EF4-FFF2-40B4-BE49-F238E27FC236}">
                <a16:creationId xmlns:a16="http://schemas.microsoft.com/office/drawing/2014/main" id="{A35B4D6D-5E5A-40A7-B888-0C58DCD596B4}"/>
              </a:ext>
            </a:extLst>
          </p:cNvPr>
          <p:cNvSpPr>
            <a:spLocks noGrp="1"/>
          </p:cNvSpPr>
          <p:nvPr>
            <p:ph idx="1"/>
          </p:nvPr>
        </p:nvSpPr>
        <p:spPr>
          <a:xfrm>
            <a:off x="2450669" y="1775081"/>
            <a:ext cx="8915400" cy="3777622"/>
          </a:xfrm>
        </p:spPr>
        <p:txBody>
          <a:bodyPr>
            <a:noAutofit/>
          </a:bodyPr>
          <a:lstStyle/>
          <a:p>
            <a:r>
              <a:rPr lang="en-US" sz="2400" dirty="0"/>
              <a:t>Team Communication Response Standards</a:t>
            </a:r>
          </a:p>
          <a:p>
            <a:pPr marL="0" indent="0">
              <a:buNone/>
            </a:pPr>
            <a:endParaRPr lang="en-US" sz="2400" dirty="0"/>
          </a:p>
          <a:p>
            <a:endParaRPr lang="en-US" sz="2400" dirty="0"/>
          </a:p>
          <a:p>
            <a:endParaRPr lang="en-US" sz="2400" dirty="0"/>
          </a:p>
          <a:p>
            <a:endParaRPr lang="en-US" sz="2400" dirty="0"/>
          </a:p>
          <a:p>
            <a:endParaRPr lang="en-US" sz="2400" dirty="0"/>
          </a:p>
          <a:p>
            <a:pPr lvl="1"/>
            <a:endParaRPr lang="en-US" sz="2000" dirty="0"/>
          </a:p>
          <a:p>
            <a:pPr marL="0" indent="0">
              <a:buNone/>
            </a:pPr>
            <a:endParaRPr lang="en-US" sz="2400" dirty="0"/>
          </a:p>
        </p:txBody>
      </p:sp>
      <p:graphicFrame>
        <p:nvGraphicFramePr>
          <p:cNvPr id="4" name="Table 3">
            <a:extLst>
              <a:ext uri="{FF2B5EF4-FFF2-40B4-BE49-F238E27FC236}">
                <a16:creationId xmlns:a16="http://schemas.microsoft.com/office/drawing/2014/main" id="{D4EA5DA7-65E6-4D51-9EE5-E52B7EC8B9C8}"/>
              </a:ext>
            </a:extLst>
          </p:cNvPr>
          <p:cNvGraphicFramePr>
            <a:graphicFrameLocks noGrp="1"/>
          </p:cNvGraphicFramePr>
          <p:nvPr>
            <p:extLst/>
          </p:nvPr>
        </p:nvGraphicFramePr>
        <p:xfrm>
          <a:off x="2679968" y="2425859"/>
          <a:ext cx="8128000" cy="21234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005811890"/>
                    </a:ext>
                  </a:extLst>
                </a:gridCol>
                <a:gridCol w="4064000">
                  <a:extLst>
                    <a:ext uri="{9D8B030D-6E8A-4147-A177-3AD203B41FA5}">
                      <a16:colId xmlns:a16="http://schemas.microsoft.com/office/drawing/2014/main" val="1231238955"/>
                    </a:ext>
                  </a:extLst>
                </a:gridCol>
              </a:tblGrid>
              <a:tr h="370840">
                <a:tc>
                  <a:txBody>
                    <a:bodyPr/>
                    <a:lstStyle/>
                    <a:p>
                      <a:r>
                        <a:rPr lang="en-US" dirty="0"/>
                        <a:t>Communication</a:t>
                      </a:r>
                    </a:p>
                  </a:txBody>
                  <a:tcPr/>
                </a:tc>
                <a:tc>
                  <a:txBody>
                    <a:bodyPr/>
                    <a:lstStyle/>
                    <a:p>
                      <a:r>
                        <a:rPr lang="en-US" dirty="0"/>
                        <a:t>Standard Response Threshold</a:t>
                      </a:r>
                    </a:p>
                  </a:txBody>
                  <a:tcPr/>
                </a:tc>
                <a:extLst>
                  <a:ext uri="{0D108BD9-81ED-4DB2-BD59-A6C34878D82A}">
                    <a16:rowId xmlns:a16="http://schemas.microsoft.com/office/drawing/2014/main" val="1231664637"/>
                  </a:ext>
                </a:extLst>
              </a:tr>
              <a:tr h="370840">
                <a:tc>
                  <a:txBody>
                    <a:bodyPr/>
                    <a:lstStyle/>
                    <a:p>
                      <a:r>
                        <a:rPr lang="en-US" dirty="0"/>
                        <a:t>Voicemail</a:t>
                      </a:r>
                    </a:p>
                  </a:txBody>
                  <a:tcPr/>
                </a:tc>
                <a:tc>
                  <a:txBody>
                    <a:bodyPr/>
                    <a:lstStyle/>
                    <a:p>
                      <a:r>
                        <a:rPr lang="en-US" dirty="0"/>
                        <a:t>8 business hours</a:t>
                      </a:r>
                    </a:p>
                  </a:txBody>
                  <a:tcPr/>
                </a:tc>
                <a:extLst>
                  <a:ext uri="{0D108BD9-81ED-4DB2-BD59-A6C34878D82A}">
                    <a16:rowId xmlns:a16="http://schemas.microsoft.com/office/drawing/2014/main" val="3396321088"/>
                  </a:ext>
                </a:extLst>
              </a:tr>
              <a:tr h="370840">
                <a:tc>
                  <a:txBody>
                    <a:bodyPr/>
                    <a:lstStyle/>
                    <a:p>
                      <a:r>
                        <a:rPr lang="en-US" dirty="0"/>
                        <a:t>Email</a:t>
                      </a:r>
                    </a:p>
                  </a:txBody>
                  <a:tcPr/>
                </a:tc>
                <a:tc>
                  <a:txBody>
                    <a:bodyPr/>
                    <a:lstStyle/>
                    <a:p>
                      <a:r>
                        <a:rPr lang="en-US" dirty="0"/>
                        <a:t>Within next business day</a:t>
                      </a:r>
                    </a:p>
                  </a:txBody>
                  <a:tcPr/>
                </a:tc>
                <a:extLst>
                  <a:ext uri="{0D108BD9-81ED-4DB2-BD59-A6C34878D82A}">
                    <a16:rowId xmlns:a16="http://schemas.microsoft.com/office/drawing/2014/main" val="548329431"/>
                  </a:ext>
                </a:extLst>
              </a:tr>
              <a:tr h="370840">
                <a:tc>
                  <a:txBody>
                    <a:bodyPr/>
                    <a:lstStyle/>
                    <a:p>
                      <a:r>
                        <a:rPr lang="en-US" dirty="0"/>
                        <a:t>IPRO new work assignment</a:t>
                      </a:r>
                    </a:p>
                  </a:txBody>
                  <a:tcPr/>
                </a:tc>
                <a:tc>
                  <a:txBody>
                    <a:bodyPr/>
                    <a:lstStyle/>
                    <a:p>
                      <a:r>
                        <a:rPr lang="en-US" dirty="0"/>
                        <a:t>Within next business day</a:t>
                      </a:r>
                    </a:p>
                  </a:txBody>
                  <a:tcPr/>
                </a:tc>
                <a:extLst>
                  <a:ext uri="{0D108BD9-81ED-4DB2-BD59-A6C34878D82A}">
                    <a16:rowId xmlns:a16="http://schemas.microsoft.com/office/drawing/2014/main" val="2844729190"/>
                  </a:ext>
                </a:extLst>
              </a:tr>
              <a:tr h="370840">
                <a:tc>
                  <a:txBody>
                    <a:bodyPr/>
                    <a:lstStyle/>
                    <a:p>
                      <a:r>
                        <a:rPr lang="en-US" dirty="0"/>
                        <a:t>Exemption requests</a:t>
                      </a:r>
                    </a:p>
                  </a:txBody>
                  <a:tcPr/>
                </a:tc>
                <a:tc>
                  <a:txBody>
                    <a:bodyPr/>
                    <a:lstStyle/>
                    <a:p>
                      <a:r>
                        <a:rPr lang="en-US" dirty="0"/>
                        <a:t>Acknowledge – 8 business hours</a:t>
                      </a:r>
                    </a:p>
                    <a:p>
                      <a:r>
                        <a:rPr lang="en-US" dirty="0"/>
                        <a:t>Process – 5 business days</a:t>
                      </a:r>
                    </a:p>
                  </a:txBody>
                  <a:tcPr/>
                </a:tc>
                <a:extLst>
                  <a:ext uri="{0D108BD9-81ED-4DB2-BD59-A6C34878D82A}">
                    <a16:rowId xmlns:a16="http://schemas.microsoft.com/office/drawing/2014/main" val="4140995013"/>
                  </a:ext>
                </a:extLst>
              </a:tr>
            </a:tbl>
          </a:graphicData>
        </a:graphic>
      </p:graphicFrame>
      <p:sp>
        <p:nvSpPr>
          <p:cNvPr id="5" name="Rectangle 4">
            <a:extLst>
              <a:ext uri="{FF2B5EF4-FFF2-40B4-BE49-F238E27FC236}">
                <a16:creationId xmlns:a16="http://schemas.microsoft.com/office/drawing/2014/main" id="{61C3F3CB-9A3F-47BD-A42F-42D72EE6353A}"/>
              </a:ext>
            </a:extLst>
          </p:cNvPr>
          <p:cNvSpPr/>
          <p:nvPr/>
        </p:nvSpPr>
        <p:spPr>
          <a:xfrm>
            <a:off x="7318550" y="92060"/>
            <a:ext cx="4873450" cy="369332"/>
          </a:xfrm>
          <a:prstGeom prst="rect">
            <a:avLst/>
          </a:prstGeom>
        </p:spPr>
        <p:txBody>
          <a:bodyPr wrap="none">
            <a:spAutoFit/>
          </a:bodyPr>
          <a:lstStyle/>
          <a:p>
            <a:pPr marL="342900" indent="-342900">
              <a:spcBef>
                <a:spcPts val="1000"/>
              </a:spcBef>
              <a:buFont typeface="Arial" panose="020B0604020202020204" pitchFamily="34" charset="0"/>
              <a:buChar char="•"/>
            </a:pPr>
            <a:r>
              <a:rPr lang="en-US" dirty="0">
                <a:highlight>
                  <a:srgbClr val="FFFF00"/>
                </a:highlight>
              </a:rPr>
              <a:t>Publish DOP communication standards</a:t>
            </a:r>
          </a:p>
        </p:txBody>
      </p:sp>
    </p:spTree>
    <p:extLst>
      <p:ext uri="{BB962C8B-B14F-4D97-AF65-F5344CB8AC3E}">
        <p14:creationId xmlns:p14="http://schemas.microsoft.com/office/powerpoint/2010/main" val="3591009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C2AD-8B26-4F53-BA3A-93EEF97D60AB}"/>
              </a:ext>
            </a:extLst>
          </p:cNvPr>
          <p:cNvSpPr>
            <a:spLocks noGrp="1"/>
          </p:cNvSpPr>
          <p:nvPr>
            <p:ph type="title"/>
          </p:nvPr>
        </p:nvSpPr>
        <p:spPr>
          <a:xfrm>
            <a:off x="2445143" y="688765"/>
            <a:ext cx="8911687" cy="776851"/>
          </a:xfrm>
        </p:spPr>
        <p:txBody>
          <a:bodyPr/>
          <a:lstStyle/>
          <a:p>
            <a:r>
              <a:rPr lang="en-US" dirty="0"/>
              <a:t>DOP Performance Metrics</a:t>
            </a:r>
          </a:p>
        </p:txBody>
      </p:sp>
      <p:sp>
        <p:nvSpPr>
          <p:cNvPr id="4" name="Rectangle 3">
            <a:extLst>
              <a:ext uri="{FF2B5EF4-FFF2-40B4-BE49-F238E27FC236}">
                <a16:creationId xmlns:a16="http://schemas.microsoft.com/office/drawing/2014/main" id="{ED1512CE-DBF3-4A64-98DD-6D2655B152D7}"/>
              </a:ext>
            </a:extLst>
          </p:cNvPr>
          <p:cNvSpPr/>
          <p:nvPr/>
        </p:nvSpPr>
        <p:spPr>
          <a:xfrm>
            <a:off x="7269846" y="115662"/>
            <a:ext cx="4828566" cy="369332"/>
          </a:xfrm>
          <a:prstGeom prst="rect">
            <a:avLst/>
          </a:prstGeom>
        </p:spPr>
        <p:txBody>
          <a:bodyPr wrap="none">
            <a:spAutoFit/>
          </a:bodyPr>
          <a:lstStyle/>
          <a:p>
            <a:pPr>
              <a:buFont typeface="Arial" panose="020B0604020202020204" pitchFamily="34" charset="0"/>
              <a:buChar char="•"/>
            </a:pPr>
            <a:r>
              <a:rPr lang="en-US" dirty="0">
                <a:highlight>
                  <a:srgbClr val="FFFF00"/>
                </a:highlight>
              </a:rPr>
              <a:t>Implement metric tracking and reporting</a:t>
            </a:r>
          </a:p>
        </p:txBody>
      </p:sp>
      <p:pic>
        <p:nvPicPr>
          <p:cNvPr id="5" name="Picture 4">
            <a:extLst>
              <a:ext uri="{FF2B5EF4-FFF2-40B4-BE49-F238E27FC236}">
                <a16:creationId xmlns:a16="http://schemas.microsoft.com/office/drawing/2014/main" id="{9B116296-ED9C-45A6-8003-1C90AD215499}"/>
              </a:ext>
            </a:extLst>
          </p:cNvPr>
          <p:cNvPicPr>
            <a:picLocks noChangeAspect="1"/>
          </p:cNvPicPr>
          <p:nvPr/>
        </p:nvPicPr>
        <p:blipFill>
          <a:blip r:embed="rId2"/>
          <a:stretch>
            <a:fillRect/>
          </a:stretch>
        </p:blipFill>
        <p:spPr>
          <a:xfrm>
            <a:off x="1001651" y="1851535"/>
            <a:ext cx="10355179" cy="3154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2092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F293C0F0-9E7D-4D4D-8873-B96F1997209F}"/>
              </a:ext>
            </a:extLst>
          </p:cNvPr>
          <p:cNvSpPr/>
          <p:nvPr/>
        </p:nvSpPr>
        <p:spPr>
          <a:xfrm rot="5400000">
            <a:off x="1984075" y="2523669"/>
            <a:ext cx="662730" cy="36097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90879839-3F10-4E8B-AD44-C7B63423943A}"/>
              </a:ext>
            </a:extLst>
          </p:cNvPr>
          <p:cNvSpPr/>
          <p:nvPr/>
        </p:nvSpPr>
        <p:spPr>
          <a:xfrm rot="5400000">
            <a:off x="1984075" y="4602599"/>
            <a:ext cx="662730" cy="36097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4FC2AD-8B26-4F53-BA3A-93EEF97D60AB}"/>
              </a:ext>
            </a:extLst>
          </p:cNvPr>
          <p:cNvSpPr>
            <a:spLocks noGrp="1"/>
          </p:cNvSpPr>
          <p:nvPr>
            <p:ph type="title"/>
          </p:nvPr>
        </p:nvSpPr>
        <p:spPr>
          <a:xfrm>
            <a:off x="2445147" y="688762"/>
            <a:ext cx="8911687" cy="776851"/>
          </a:xfrm>
        </p:spPr>
        <p:txBody>
          <a:bodyPr/>
          <a:lstStyle/>
          <a:p>
            <a:r>
              <a:rPr lang="en-US" dirty="0"/>
              <a:t>Exemption Requests</a:t>
            </a:r>
          </a:p>
        </p:txBody>
      </p:sp>
      <p:pic>
        <p:nvPicPr>
          <p:cNvPr id="7" name="Picture 6">
            <a:extLst>
              <a:ext uri="{FF2B5EF4-FFF2-40B4-BE49-F238E27FC236}">
                <a16:creationId xmlns:a16="http://schemas.microsoft.com/office/drawing/2014/main" id="{738CB9D7-0F1A-4C4F-826C-4E0AC1112DD7}"/>
              </a:ext>
            </a:extLst>
          </p:cNvPr>
          <p:cNvPicPr>
            <a:picLocks noChangeAspect="1"/>
          </p:cNvPicPr>
          <p:nvPr/>
        </p:nvPicPr>
        <p:blipFill rotWithShape="1">
          <a:blip r:embed="rId2"/>
          <a:srcRect b="60979"/>
          <a:stretch/>
        </p:blipFill>
        <p:spPr>
          <a:xfrm>
            <a:off x="2445146" y="1632930"/>
            <a:ext cx="6417285" cy="4306052"/>
          </a:xfrm>
          <a:prstGeom prst="rect">
            <a:avLst/>
          </a:prstGeom>
        </p:spPr>
      </p:pic>
      <p:pic>
        <p:nvPicPr>
          <p:cNvPr id="12" name="Picture 11">
            <a:extLst>
              <a:ext uri="{FF2B5EF4-FFF2-40B4-BE49-F238E27FC236}">
                <a16:creationId xmlns:a16="http://schemas.microsoft.com/office/drawing/2014/main" id="{5412B1F4-2B7A-4073-B9A6-D3E811443A12}"/>
              </a:ext>
            </a:extLst>
          </p:cNvPr>
          <p:cNvPicPr>
            <a:picLocks noChangeAspect="1"/>
          </p:cNvPicPr>
          <p:nvPr/>
        </p:nvPicPr>
        <p:blipFill rotWithShape="1">
          <a:blip r:embed="rId3"/>
          <a:srcRect b="68727"/>
          <a:stretch/>
        </p:blipFill>
        <p:spPr>
          <a:xfrm>
            <a:off x="8997547" y="2372790"/>
            <a:ext cx="3009726" cy="3131032"/>
          </a:xfrm>
          <a:prstGeom prst="rect">
            <a:avLst/>
          </a:prstGeom>
        </p:spPr>
      </p:pic>
      <p:sp>
        <p:nvSpPr>
          <p:cNvPr id="3" name="Rectangle: Rounded Corners 2">
            <a:extLst>
              <a:ext uri="{FF2B5EF4-FFF2-40B4-BE49-F238E27FC236}">
                <a16:creationId xmlns:a16="http://schemas.microsoft.com/office/drawing/2014/main" id="{333DCBE5-A85C-47BC-9E67-2F1EE607CE0F}"/>
              </a:ext>
            </a:extLst>
          </p:cNvPr>
          <p:cNvSpPr/>
          <p:nvPr/>
        </p:nvSpPr>
        <p:spPr>
          <a:xfrm>
            <a:off x="1359017" y="1753299"/>
            <a:ext cx="847288" cy="4001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E5056F7-5FDF-4B7A-945A-43D9037B63F2}"/>
              </a:ext>
            </a:extLst>
          </p:cNvPr>
          <p:cNvSpPr txBox="1"/>
          <p:nvPr/>
        </p:nvSpPr>
        <p:spPr>
          <a:xfrm rot="16200000">
            <a:off x="-928830" y="3308902"/>
            <a:ext cx="5658729" cy="954107"/>
          </a:xfrm>
          <a:prstGeom prst="rect">
            <a:avLst/>
          </a:prstGeom>
          <a:noFill/>
        </p:spPr>
        <p:txBody>
          <a:bodyPr wrap="square" rtlCol="0">
            <a:spAutoFit/>
          </a:bodyPr>
          <a:lstStyle/>
          <a:p>
            <a:pPr algn="ctr"/>
            <a:r>
              <a:rPr lang="en-US" b="1" dirty="0" err="1">
                <a:solidFill>
                  <a:schemeClr val="bg1"/>
                </a:solidFill>
              </a:rPr>
              <a:t>WebCorrespondence</a:t>
            </a:r>
            <a:endParaRPr lang="en-US" b="1" dirty="0">
              <a:solidFill>
                <a:schemeClr val="bg1"/>
              </a:solidFill>
            </a:endParaRPr>
          </a:p>
          <a:p>
            <a:pPr algn="ctr"/>
            <a:r>
              <a:rPr lang="en-US" b="1" dirty="0">
                <a:solidFill>
                  <a:schemeClr val="bg1"/>
                </a:solidFill>
                <a:hlinkClick r:id="rId4">
                  <a:extLst>
                    <a:ext uri="{A12FA001-AC4F-418D-AE19-62706E023703}">
                      <ahyp:hlinkClr xmlns:ahyp="http://schemas.microsoft.com/office/drawing/2018/hyperlinkcolor" val="tx"/>
                    </a:ext>
                  </a:extLst>
                </a:hlinkClick>
              </a:rPr>
              <a:t>purchasing@adm.idaho.gov</a:t>
            </a:r>
            <a:r>
              <a:rPr lang="en-US" b="1" dirty="0">
                <a:solidFill>
                  <a:schemeClr val="bg1"/>
                </a:solidFill>
              </a:rPr>
              <a:t> </a:t>
            </a:r>
          </a:p>
          <a:p>
            <a:pPr algn="ctr"/>
            <a:endParaRPr lang="en-US" b="1" dirty="0">
              <a:solidFill>
                <a:schemeClr val="bg1"/>
              </a:solidFill>
            </a:endParaRPr>
          </a:p>
        </p:txBody>
      </p:sp>
      <p:sp>
        <p:nvSpPr>
          <p:cNvPr id="6" name="Rectangle 5">
            <a:extLst>
              <a:ext uri="{FF2B5EF4-FFF2-40B4-BE49-F238E27FC236}">
                <a16:creationId xmlns:a16="http://schemas.microsoft.com/office/drawing/2014/main" id="{D5C59CEF-8F1A-40D0-B336-70173AFF6782}"/>
              </a:ext>
            </a:extLst>
          </p:cNvPr>
          <p:cNvSpPr/>
          <p:nvPr/>
        </p:nvSpPr>
        <p:spPr>
          <a:xfrm>
            <a:off x="7046039" y="50508"/>
            <a:ext cx="5145961" cy="369332"/>
          </a:xfrm>
          <a:prstGeom prst="rect">
            <a:avLst/>
          </a:prstGeom>
        </p:spPr>
        <p:txBody>
          <a:bodyPr wrap="none">
            <a:spAutoFit/>
          </a:bodyPr>
          <a:lstStyle/>
          <a:p>
            <a:pPr>
              <a:buFont typeface="Arial" panose="020B0604020202020204" pitchFamily="34" charset="0"/>
              <a:buChar char="•"/>
            </a:pPr>
            <a:r>
              <a:rPr lang="en-US" dirty="0">
                <a:highlight>
                  <a:srgbClr val="FFFF00"/>
                </a:highlight>
              </a:rPr>
              <a:t>Implement various efficiency improvements</a:t>
            </a:r>
          </a:p>
        </p:txBody>
      </p:sp>
    </p:spTree>
    <p:extLst>
      <p:ext uri="{BB962C8B-B14F-4D97-AF65-F5344CB8AC3E}">
        <p14:creationId xmlns:p14="http://schemas.microsoft.com/office/powerpoint/2010/main" val="16800588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290</TotalTime>
  <Words>2099</Words>
  <Application>Microsoft Office PowerPoint</Application>
  <PresentationFormat>Widescreen</PresentationFormat>
  <Paragraphs>361</Paragraphs>
  <Slides>53</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53</vt:i4>
      </vt:variant>
    </vt:vector>
  </HeadingPairs>
  <TitlesOfParts>
    <vt:vector size="62" baseType="lpstr">
      <vt:lpstr>Arial</vt:lpstr>
      <vt:lpstr>Century Gothic</vt:lpstr>
      <vt:lpstr>Courier New</vt:lpstr>
      <vt:lpstr>Trebuchet MS</vt:lpstr>
      <vt:lpstr>Wingdings</vt:lpstr>
      <vt:lpstr>Wingdings 3</vt:lpstr>
      <vt:lpstr>Wisp</vt:lpstr>
      <vt:lpstr>Diseño predeterminado</vt:lpstr>
      <vt:lpstr>Facet</vt:lpstr>
      <vt:lpstr>Idaho Division of Purchasing</vt:lpstr>
      <vt:lpstr>Workshop Agenda</vt:lpstr>
      <vt:lpstr>Introduction </vt:lpstr>
      <vt:lpstr>Administrator’s Update</vt:lpstr>
      <vt:lpstr>60-Day Priorities</vt:lpstr>
      <vt:lpstr>DOP Vision and Mission</vt:lpstr>
      <vt:lpstr>DOP Communication</vt:lpstr>
      <vt:lpstr>DOP Performance Metrics</vt:lpstr>
      <vt:lpstr>Exemption Requests</vt:lpstr>
      <vt:lpstr>Exemption Requests</vt:lpstr>
      <vt:lpstr>Exemption Requests</vt:lpstr>
      <vt:lpstr>Delegated Purchasing Authority Policy</vt:lpstr>
      <vt:lpstr>Delegated Purchasing Authority Policy</vt:lpstr>
      <vt:lpstr>Delegated Purchasing Authority Policy</vt:lpstr>
      <vt:lpstr>State Purchasing Manager’s Update</vt:lpstr>
      <vt:lpstr>IDAPA Overview</vt:lpstr>
      <vt:lpstr>IDAPA Highlights</vt:lpstr>
      <vt:lpstr>IDAPA Highlights</vt:lpstr>
      <vt:lpstr>Recruiting Efforts</vt:lpstr>
      <vt:lpstr>Communications:   Reminder</vt:lpstr>
      <vt:lpstr>PowerPoint Presentation</vt:lpstr>
      <vt:lpstr>Statewide Contract Updates</vt:lpstr>
      <vt:lpstr>Networking Break</vt:lpstr>
      <vt:lpstr>Jaggaer Update &amp; Best Practices</vt:lpstr>
      <vt:lpstr>PowerPoint Presentation</vt:lpstr>
      <vt:lpstr>Amendments</vt:lpstr>
      <vt:lpstr>New Vehicle Ordering Process</vt:lpstr>
      <vt:lpstr>Placing Your Vehicle Order</vt:lpstr>
      <vt:lpstr>Step 1: Division of Purchasing website</vt:lpstr>
      <vt:lpstr>Step 1:  Division of Purchasing Website Continued…</vt:lpstr>
      <vt:lpstr>Step 2:  Filling out the Vehicle Order Form (VOF)</vt:lpstr>
      <vt:lpstr>Make sure you match the corresponding  information from the Contractor pricing to  the Vehicle Order Form.     </vt:lpstr>
      <vt:lpstr>Step 3: Options </vt:lpstr>
      <vt:lpstr>Step 3:  Options Continued…</vt:lpstr>
      <vt:lpstr>Step 3:  Options Continued…</vt:lpstr>
      <vt:lpstr>Step 3:  Options Continued…</vt:lpstr>
      <vt:lpstr> Step 4:  Contacting the Contract</vt:lpstr>
      <vt:lpstr>QUESTIONS: </vt:lpstr>
      <vt:lpstr>Correctional Industries</vt:lpstr>
      <vt:lpstr>PowerPoint Presentation</vt:lpstr>
      <vt:lpstr>Sales and Marketing </vt:lpstr>
      <vt:lpstr>Sales and Marketing</vt:lpstr>
      <vt:lpstr>Sales and Marketing</vt:lpstr>
      <vt:lpstr>Sales and Marketing</vt:lpstr>
      <vt:lpstr>Sales and Marketing </vt:lpstr>
      <vt:lpstr>Sales and Marketing </vt:lpstr>
      <vt:lpstr>ICI Apprenticeship Certification</vt:lpstr>
      <vt:lpstr>PowerPoint Presentation</vt:lpstr>
      <vt:lpstr>Sales and Marketing</vt:lpstr>
      <vt:lpstr>Governor Little proclaims 7/1/19 as ICI Day!                         </vt:lpstr>
      <vt:lpstr>Upcoming Events</vt:lpstr>
      <vt:lpstr>Open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Idaho Division of Purchasing</dc:title>
  <dc:creator>Steven Bailey</dc:creator>
  <cp:lastModifiedBy>Forrest Benedict</cp:lastModifiedBy>
  <cp:revision>38</cp:revision>
  <cp:lastPrinted>2019-08-06T20:37:56Z</cp:lastPrinted>
  <dcterms:created xsi:type="dcterms:W3CDTF">2019-06-24T13:42:21Z</dcterms:created>
  <dcterms:modified xsi:type="dcterms:W3CDTF">2019-08-07T14:28:26Z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EECD6AE1-BAA7-408B-AD8D-6F1927A046A0</vt:lpwstr>
  </property>
  <property fmtid="{D5CDD505-2E9C-101B-9397-08002B2CF9AE}" pid="3" name="ArticulatePath">
    <vt:lpwstr>190807 DOP Quarterly Workshop</vt:lpwstr>
  </property>
</Properties>
</file>