
<file path=[Content_Types].xml><?xml version="1.0" encoding="utf-8"?>
<Types xmlns="http://schemas.openxmlformats.org/package/2006/content-types">
  <Default Extension="emf" ContentType="image/x-emf"/>
  <Default Extension="jpeg" ContentType="image/jpeg"/>
  <Default Extension="jpg" ContentType="image/jpeg"/>
  <Default Extension="jpg&amp;ehk=jVv8rubsuQNhpGLt7pMptw&amp;r=0&amp;pid=OfficeInsert"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2"/>
  </p:notesMasterIdLst>
  <p:handoutMasterIdLst>
    <p:handoutMasterId r:id="rId23"/>
  </p:handoutMasterIdLst>
  <p:sldIdLst>
    <p:sldId id="296" r:id="rId2"/>
    <p:sldId id="297" r:id="rId3"/>
    <p:sldId id="323" r:id="rId4"/>
    <p:sldId id="319" r:id="rId5"/>
    <p:sldId id="333" r:id="rId6"/>
    <p:sldId id="334" r:id="rId7"/>
    <p:sldId id="321" r:id="rId8"/>
    <p:sldId id="307" r:id="rId9"/>
    <p:sldId id="320" r:id="rId10"/>
    <p:sldId id="324" r:id="rId11"/>
    <p:sldId id="325" r:id="rId12"/>
    <p:sldId id="326" r:id="rId13"/>
    <p:sldId id="317" r:id="rId14"/>
    <p:sldId id="332" r:id="rId15"/>
    <p:sldId id="328" r:id="rId16"/>
    <p:sldId id="327" r:id="rId17"/>
    <p:sldId id="329" r:id="rId18"/>
    <p:sldId id="331" r:id="rId19"/>
    <p:sldId id="316" r:id="rId20"/>
    <p:sldId id="322" r:id="rId21"/>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688B049-66AE-47F8-974E-C16E47ED7131}">
          <p14:sldIdLst>
            <p14:sldId id="296"/>
            <p14:sldId id="297"/>
            <p14:sldId id="323"/>
            <p14:sldId id="319"/>
            <p14:sldId id="333"/>
            <p14:sldId id="334"/>
            <p14:sldId id="321"/>
            <p14:sldId id="307"/>
            <p14:sldId id="320"/>
            <p14:sldId id="324"/>
            <p14:sldId id="325"/>
            <p14:sldId id="326"/>
            <p14:sldId id="317"/>
            <p14:sldId id="332"/>
            <p14:sldId id="328"/>
            <p14:sldId id="327"/>
            <p14:sldId id="329"/>
            <p14:sldId id="331"/>
            <p14:sldId id="316"/>
            <p14:sldId id="32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im Hay" initials="TH"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D9D9"/>
    <a:srgbClr val="BFBFBF"/>
    <a:srgbClr val="000000"/>
    <a:srgbClr val="002855"/>
    <a:srgbClr val="1458C6"/>
    <a:srgbClr val="5AA2A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750" autoAdjust="0"/>
    <p:restoredTop sz="87508" autoAdjust="0"/>
  </p:normalViewPr>
  <p:slideViewPr>
    <p:cSldViewPr>
      <p:cViewPr varScale="1">
        <p:scale>
          <a:sx n="104" d="100"/>
          <a:sy n="104" d="100"/>
        </p:scale>
        <p:origin x="2334" y="10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7" d="100"/>
          <a:sy n="57" d="100"/>
        </p:scale>
        <p:origin x="3024"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jpg&amp;ehk=jVv8rubsuQNhpGLt7pMptw&amp;r=0&amp;pid=OfficeInsert"/></Relationships>
</file>

<file path=ppt/diagrams/_rels/drawing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jpg&amp;ehk=jVv8rubsuQNhpGLt7pMptw&amp;r=0&amp;pid=OfficeInsert"/></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5C0AB75-B61D-42E3-A270-F6E1D020E7A3}" type="doc">
      <dgm:prSet loTypeId="urn:microsoft.com/office/officeart/2005/8/layout/vList4" loCatId="list" qsTypeId="urn:microsoft.com/office/officeart/2005/8/quickstyle/3d1" qsCatId="3D" csTypeId="urn:microsoft.com/office/officeart/2005/8/colors/accent1_2" csCatId="accent1" phldr="1"/>
      <dgm:spPr/>
      <dgm:t>
        <a:bodyPr/>
        <a:lstStyle/>
        <a:p>
          <a:endParaRPr lang="en-US"/>
        </a:p>
      </dgm:t>
    </dgm:pt>
    <dgm:pt modelId="{990E9C94-F1F3-475C-9BB1-9739B228B453}">
      <dgm:prSet phldrT="[Text]"/>
      <dgm:spPr/>
      <dgm:t>
        <a:bodyPr/>
        <a:lstStyle/>
        <a:p>
          <a:r>
            <a:rPr lang="en-US" dirty="0"/>
            <a:t>Awarded to multiple vendors to provide services Statewide for Public Agencies.</a:t>
          </a:r>
        </a:p>
      </dgm:t>
    </dgm:pt>
    <dgm:pt modelId="{FCE0E1F9-5E0F-43E8-86E0-35FC721D2B89}" type="parTrans" cxnId="{2B383BA2-94F8-475D-9E35-6AD26475422A}">
      <dgm:prSet/>
      <dgm:spPr/>
      <dgm:t>
        <a:bodyPr/>
        <a:lstStyle/>
        <a:p>
          <a:endParaRPr lang="en-US"/>
        </a:p>
      </dgm:t>
    </dgm:pt>
    <dgm:pt modelId="{D630B994-AE33-41FD-BD84-DFA4D317582C}" type="sibTrans" cxnId="{2B383BA2-94F8-475D-9E35-6AD26475422A}">
      <dgm:prSet/>
      <dgm:spPr/>
      <dgm:t>
        <a:bodyPr/>
        <a:lstStyle/>
        <a:p>
          <a:endParaRPr lang="en-US"/>
        </a:p>
      </dgm:t>
    </dgm:pt>
    <dgm:pt modelId="{6D9DC787-BA04-43BC-83D2-7CD129B69CF8}">
      <dgm:prSet phldrT="[Text]"/>
      <dgm:spPr/>
      <dgm:t>
        <a:bodyPr/>
        <a:lstStyle/>
        <a:p>
          <a:r>
            <a:rPr lang="en-US" dirty="0"/>
            <a:t>Obtain best value, and achieve more favorable pricing, than are obtainable by individual Agency Contracts.</a:t>
          </a:r>
        </a:p>
      </dgm:t>
    </dgm:pt>
    <dgm:pt modelId="{B793E545-91C2-47E4-85DE-CD50F67446DE}" type="parTrans" cxnId="{30313176-74A1-49E4-ACC7-E5AF05DF20FF}">
      <dgm:prSet/>
      <dgm:spPr/>
      <dgm:t>
        <a:bodyPr/>
        <a:lstStyle/>
        <a:p>
          <a:endParaRPr lang="en-US"/>
        </a:p>
      </dgm:t>
    </dgm:pt>
    <dgm:pt modelId="{89A3078A-EC51-47DF-8448-9DEB53831974}" type="sibTrans" cxnId="{30313176-74A1-49E4-ACC7-E5AF05DF20FF}">
      <dgm:prSet/>
      <dgm:spPr/>
      <dgm:t>
        <a:bodyPr/>
        <a:lstStyle/>
        <a:p>
          <a:endParaRPr lang="en-US"/>
        </a:p>
      </dgm:t>
    </dgm:pt>
    <dgm:pt modelId="{DE93E3E2-637E-4596-A6B9-E0536B0A2A2D}">
      <dgm:prSet phldrT="[Text]"/>
      <dgm:spPr/>
      <dgm:t>
        <a:bodyPr/>
        <a:lstStyle/>
        <a:p>
          <a:r>
            <a:rPr lang="en-US" dirty="0"/>
            <a:t>Leverage collective volume of potential purchases by numerous Public Agencies. </a:t>
          </a:r>
        </a:p>
      </dgm:t>
    </dgm:pt>
    <dgm:pt modelId="{05958D1D-AAE8-4E3D-9330-B1101DD53DAB}" type="parTrans" cxnId="{074C8703-5751-4165-AF25-01196A7BF384}">
      <dgm:prSet/>
      <dgm:spPr/>
      <dgm:t>
        <a:bodyPr/>
        <a:lstStyle/>
        <a:p>
          <a:endParaRPr lang="en-US"/>
        </a:p>
      </dgm:t>
    </dgm:pt>
    <dgm:pt modelId="{4FB21AFA-C7A8-40F8-B456-EDD87BE36AEE}" type="sibTrans" cxnId="{074C8703-5751-4165-AF25-01196A7BF384}">
      <dgm:prSet/>
      <dgm:spPr/>
      <dgm:t>
        <a:bodyPr/>
        <a:lstStyle/>
        <a:p>
          <a:endParaRPr lang="en-US"/>
        </a:p>
      </dgm:t>
    </dgm:pt>
    <dgm:pt modelId="{B8F1C759-5A34-4577-9CC5-407F482B10B2}" type="pres">
      <dgm:prSet presAssocID="{65C0AB75-B61D-42E3-A270-F6E1D020E7A3}" presName="linear" presStyleCnt="0">
        <dgm:presLayoutVars>
          <dgm:dir/>
          <dgm:resizeHandles val="exact"/>
        </dgm:presLayoutVars>
      </dgm:prSet>
      <dgm:spPr/>
    </dgm:pt>
    <dgm:pt modelId="{583B8E76-9018-473C-A841-1BD8AC6A2D1F}" type="pres">
      <dgm:prSet presAssocID="{990E9C94-F1F3-475C-9BB1-9739B228B453}" presName="comp" presStyleCnt="0"/>
      <dgm:spPr/>
    </dgm:pt>
    <dgm:pt modelId="{E77D8CE8-0717-4BDA-9A69-37376C4AEE12}" type="pres">
      <dgm:prSet presAssocID="{990E9C94-F1F3-475C-9BB1-9739B228B453}" presName="box" presStyleLbl="node1" presStyleIdx="0" presStyleCnt="3"/>
      <dgm:spPr/>
    </dgm:pt>
    <dgm:pt modelId="{E4A1774A-329F-4298-9A4A-9B3BCD4E4724}" type="pres">
      <dgm:prSet presAssocID="{990E9C94-F1F3-475C-9BB1-9739B228B453}" presName="img" presStyleLbl="fgImgPlace1" presStyleIdx="0" presStyleCnt="3"/>
      <dgm:spPr>
        <a:blipFill>
          <a:blip xmlns:r="http://schemas.openxmlformats.org/officeDocument/2006/relationships" r:embed="rId1"/>
          <a:srcRect/>
          <a:stretch>
            <a:fillRect l="-16000" r="-16000"/>
          </a:stretch>
        </a:blipFill>
      </dgm:spPr>
    </dgm:pt>
    <dgm:pt modelId="{FBA21A1E-2D01-4493-821E-FCB565212BED}" type="pres">
      <dgm:prSet presAssocID="{990E9C94-F1F3-475C-9BB1-9739B228B453}" presName="text" presStyleLbl="node1" presStyleIdx="0" presStyleCnt="3">
        <dgm:presLayoutVars>
          <dgm:bulletEnabled val="1"/>
        </dgm:presLayoutVars>
      </dgm:prSet>
      <dgm:spPr/>
    </dgm:pt>
    <dgm:pt modelId="{B1C21B2F-D275-4E54-9608-5EADFF94630C}" type="pres">
      <dgm:prSet presAssocID="{D630B994-AE33-41FD-BD84-DFA4D317582C}" presName="spacer" presStyleCnt="0"/>
      <dgm:spPr/>
    </dgm:pt>
    <dgm:pt modelId="{9D2AB907-2EE9-4259-B131-2D5B3D4C054B}" type="pres">
      <dgm:prSet presAssocID="{6D9DC787-BA04-43BC-83D2-7CD129B69CF8}" presName="comp" presStyleCnt="0"/>
      <dgm:spPr/>
    </dgm:pt>
    <dgm:pt modelId="{6720344A-8F45-4BE2-9A0B-D3B05BFECABC}" type="pres">
      <dgm:prSet presAssocID="{6D9DC787-BA04-43BC-83D2-7CD129B69CF8}" presName="box" presStyleLbl="node1" presStyleIdx="1" presStyleCnt="3"/>
      <dgm:spPr/>
    </dgm:pt>
    <dgm:pt modelId="{E48EC161-3CB2-400B-80EA-A9BE51A283F2}" type="pres">
      <dgm:prSet presAssocID="{6D9DC787-BA04-43BC-83D2-7CD129B69CF8}" presName="img" presStyleLbl="fgImgPlace1" presStyleIdx="1" presStyleCnt="3"/>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1000" r="-1000"/>
          </a:stretch>
        </a:blipFill>
      </dgm:spPr>
    </dgm:pt>
    <dgm:pt modelId="{FF03315D-48D3-4D80-9430-D04C9B4EE013}" type="pres">
      <dgm:prSet presAssocID="{6D9DC787-BA04-43BC-83D2-7CD129B69CF8}" presName="text" presStyleLbl="node1" presStyleIdx="1" presStyleCnt="3">
        <dgm:presLayoutVars>
          <dgm:bulletEnabled val="1"/>
        </dgm:presLayoutVars>
      </dgm:prSet>
      <dgm:spPr/>
    </dgm:pt>
    <dgm:pt modelId="{453943CE-1F7A-481B-AD51-832DCD572D93}" type="pres">
      <dgm:prSet presAssocID="{89A3078A-EC51-47DF-8448-9DEB53831974}" presName="spacer" presStyleCnt="0"/>
      <dgm:spPr/>
    </dgm:pt>
    <dgm:pt modelId="{73097735-2C16-45D1-BBE0-BE3A51837894}" type="pres">
      <dgm:prSet presAssocID="{DE93E3E2-637E-4596-A6B9-E0536B0A2A2D}" presName="comp" presStyleCnt="0"/>
      <dgm:spPr/>
    </dgm:pt>
    <dgm:pt modelId="{6AF23B65-6E9B-481C-B917-D3F993CDAF2D}" type="pres">
      <dgm:prSet presAssocID="{DE93E3E2-637E-4596-A6B9-E0536B0A2A2D}" presName="box" presStyleLbl="node1" presStyleIdx="2" presStyleCnt="3"/>
      <dgm:spPr/>
    </dgm:pt>
    <dgm:pt modelId="{9B1E5596-819E-4924-8AB6-FE6D8FA790C6}" type="pres">
      <dgm:prSet presAssocID="{DE93E3E2-637E-4596-A6B9-E0536B0A2A2D}" presName="img" presStyleLbl="fgImgPlace1" presStyleIdx="2" presStyleCnt="3"/>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t="-7000" b="-7000"/>
          </a:stretch>
        </a:blipFill>
      </dgm:spPr>
    </dgm:pt>
    <dgm:pt modelId="{319865ED-7B8F-44E0-93F3-DF2078FB7411}" type="pres">
      <dgm:prSet presAssocID="{DE93E3E2-637E-4596-A6B9-E0536B0A2A2D}" presName="text" presStyleLbl="node1" presStyleIdx="2" presStyleCnt="3">
        <dgm:presLayoutVars>
          <dgm:bulletEnabled val="1"/>
        </dgm:presLayoutVars>
      </dgm:prSet>
      <dgm:spPr/>
    </dgm:pt>
  </dgm:ptLst>
  <dgm:cxnLst>
    <dgm:cxn modelId="{074C8703-5751-4165-AF25-01196A7BF384}" srcId="{65C0AB75-B61D-42E3-A270-F6E1D020E7A3}" destId="{DE93E3E2-637E-4596-A6B9-E0536B0A2A2D}" srcOrd="2" destOrd="0" parTransId="{05958D1D-AAE8-4E3D-9330-B1101DD53DAB}" sibTransId="{4FB21AFA-C7A8-40F8-B456-EDD87BE36AEE}"/>
    <dgm:cxn modelId="{FC9A554B-279F-464A-ACD6-0ABFE624D1A4}" type="presOf" srcId="{DE93E3E2-637E-4596-A6B9-E0536B0A2A2D}" destId="{6AF23B65-6E9B-481C-B917-D3F993CDAF2D}" srcOrd="0" destOrd="0" presId="urn:microsoft.com/office/officeart/2005/8/layout/vList4"/>
    <dgm:cxn modelId="{30313176-74A1-49E4-ACC7-E5AF05DF20FF}" srcId="{65C0AB75-B61D-42E3-A270-F6E1D020E7A3}" destId="{6D9DC787-BA04-43BC-83D2-7CD129B69CF8}" srcOrd="1" destOrd="0" parTransId="{B793E545-91C2-47E4-85DE-CD50F67446DE}" sibTransId="{89A3078A-EC51-47DF-8448-9DEB53831974}"/>
    <dgm:cxn modelId="{1B2B7376-235D-4086-BBC6-2D12A0E0E52B}" type="presOf" srcId="{6D9DC787-BA04-43BC-83D2-7CD129B69CF8}" destId="{FF03315D-48D3-4D80-9430-D04C9B4EE013}" srcOrd="1" destOrd="0" presId="urn:microsoft.com/office/officeart/2005/8/layout/vList4"/>
    <dgm:cxn modelId="{E8EB0B81-3A4F-41B9-80DD-DE7E07432F82}" type="presOf" srcId="{990E9C94-F1F3-475C-9BB1-9739B228B453}" destId="{FBA21A1E-2D01-4493-821E-FCB565212BED}" srcOrd="1" destOrd="0" presId="urn:microsoft.com/office/officeart/2005/8/layout/vList4"/>
    <dgm:cxn modelId="{69F33A93-959E-4FB4-B62B-37B94D076D37}" type="presOf" srcId="{65C0AB75-B61D-42E3-A270-F6E1D020E7A3}" destId="{B8F1C759-5A34-4577-9CC5-407F482B10B2}" srcOrd="0" destOrd="0" presId="urn:microsoft.com/office/officeart/2005/8/layout/vList4"/>
    <dgm:cxn modelId="{72EC0897-816F-479D-93A9-320E841D705C}" type="presOf" srcId="{990E9C94-F1F3-475C-9BB1-9739B228B453}" destId="{E77D8CE8-0717-4BDA-9A69-37376C4AEE12}" srcOrd="0" destOrd="0" presId="urn:microsoft.com/office/officeart/2005/8/layout/vList4"/>
    <dgm:cxn modelId="{2B383BA2-94F8-475D-9E35-6AD26475422A}" srcId="{65C0AB75-B61D-42E3-A270-F6E1D020E7A3}" destId="{990E9C94-F1F3-475C-9BB1-9739B228B453}" srcOrd="0" destOrd="0" parTransId="{FCE0E1F9-5E0F-43E8-86E0-35FC721D2B89}" sibTransId="{D630B994-AE33-41FD-BD84-DFA4D317582C}"/>
    <dgm:cxn modelId="{13CC25DD-DD9F-4723-ABB5-00BC3377A53C}" type="presOf" srcId="{6D9DC787-BA04-43BC-83D2-7CD129B69CF8}" destId="{6720344A-8F45-4BE2-9A0B-D3B05BFECABC}" srcOrd="0" destOrd="0" presId="urn:microsoft.com/office/officeart/2005/8/layout/vList4"/>
    <dgm:cxn modelId="{8710C8F9-0750-45DC-B640-921D89ED51E0}" type="presOf" srcId="{DE93E3E2-637E-4596-A6B9-E0536B0A2A2D}" destId="{319865ED-7B8F-44E0-93F3-DF2078FB7411}" srcOrd="1" destOrd="0" presId="urn:microsoft.com/office/officeart/2005/8/layout/vList4"/>
    <dgm:cxn modelId="{FE0E681C-9C6A-4C8B-ADB9-A09AF4686EC4}" type="presParOf" srcId="{B8F1C759-5A34-4577-9CC5-407F482B10B2}" destId="{583B8E76-9018-473C-A841-1BD8AC6A2D1F}" srcOrd="0" destOrd="0" presId="urn:microsoft.com/office/officeart/2005/8/layout/vList4"/>
    <dgm:cxn modelId="{F01B86A1-3632-40A2-97C9-7E386FAD6B92}" type="presParOf" srcId="{583B8E76-9018-473C-A841-1BD8AC6A2D1F}" destId="{E77D8CE8-0717-4BDA-9A69-37376C4AEE12}" srcOrd="0" destOrd="0" presId="urn:microsoft.com/office/officeart/2005/8/layout/vList4"/>
    <dgm:cxn modelId="{F90A5C1D-92B6-451F-A2A0-02E1B4171A40}" type="presParOf" srcId="{583B8E76-9018-473C-A841-1BD8AC6A2D1F}" destId="{E4A1774A-329F-4298-9A4A-9B3BCD4E4724}" srcOrd="1" destOrd="0" presId="urn:microsoft.com/office/officeart/2005/8/layout/vList4"/>
    <dgm:cxn modelId="{AABD254F-994E-4185-9AD2-63BAC55B87B1}" type="presParOf" srcId="{583B8E76-9018-473C-A841-1BD8AC6A2D1F}" destId="{FBA21A1E-2D01-4493-821E-FCB565212BED}" srcOrd="2" destOrd="0" presId="urn:microsoft.com/office/officeart/2005/8/layout/vList4"/>
    <dgm:cxn modelId="{23345F96-4E58-44C0-A485-4C075D9AC9DC}" type="presParOf" srcId="{B8F1C759-5A34-4577-9CC5-407F482B10B2}" destId="{B1C21B2F-D275-4E54-9608-5EADFF94630C}" srcOrd="1" destOrd="0" presId="urn:microsoft.com/office/officeart/2005/8/layout/vList4"/>
    <dgm:cxn modelId="{54E31507-74A2-4E5B-84E6-96317DC3CFE3}" type="presParOf" srcId="{B8F1C759-5A34-4577-9CC5-407F482B10B2}" destId="{9D2AB907-2EE9-4259-B131-2D5B3D4C054B}" srcOrd="2" destOrd="0" presId="urn:microsoft.com/office/officeart/2005/8/layout/vList4"/>
    <dgm:cxn modelId="{F8B34225-F31B-4172-BC3A-4BE163A4DFFB}" type="presParOf" srcId="{9D2AB907-2EE9-4259-B131-2D5B3D4C054B}" destId="{6720344A-8F45-4BE2-9A0B-D3B05BFECABC}" srcOrd="0" destOrd="0" presId="urn:microsoft.com/office/officeart/2005/8/layout/vList4"/>
    <dgm:cxn modelId="{3757AD63-5E47-4175-9FD8-3A81D821C121}" type="presParOf" srcId="{9D2AB907-2EE9-4259-B131-2D5B3D4C054B}" destId="{E48EC161-3CB2-400B-80EA-A9BE51A283F2}" srcOrd="1" destOrd="0" presId="urn:microsoft.com/office/officeart/2005/8/layout/vList4"/>
    <dgm:cxn modelId="{821A355B-AD97-4C34-9217-BD403F3C26D1}" type="presParOf" srcId="{9D2AB907-2EE9-4259-B131-2D5B3D4C054B}" destId="{FF03315D-48D3-4D80-9430-D04C9B4EE013}" srcOrd="2" destOrd="0" presId="urn:microsoft.com/office/officeart/2005/8/layout/vList4"/>
    <dgm:cxn modelId="{389CE779-1590-4139-B0C5-E5152E938983}" type="presParOf" srcId="{B8F1C759-5A34-4577-9CC5-407F482B10B2}" destId="{453943CE-1F7A-481B-AD51-832DCD572D93}" srcOrd="3" destOrd="0" presId="urn:microsoft.com/office/officeart/2005/8/layout/vList4"/>
    <dgm:cxn modelId="{B75A6FD8-6076-40D5-9AC0-D7A70C1392F3}" type="presParOf" srcId="{B8F1C759-5A34-4577-9CC5-407F482B10B2}" destId="{73097735-2C16-45D1-BBE0-BE3A51837894}" srcOrd="4" destOrd="0" presId="urn:microsoft.com/office/officeart/2005/8/layout/vList4"/>
    <dgm:cxn modelId="{C32D2289-394C-4AF4-8481-113F0145EB80}" type="presParOf" srcId="{73097735-2C16-45D1-BBE0-BE3A51837894}" destId="{6AF23B65-6E9B-481C-B917-D3F993CDAF2D}" srcOrd="0" destOrd="0" presId="urn:microsoft.com/office/officeart/2005/8/layout/vList4"/>
    <dgm:cxn modelId="{AA0297AC-2B07-4FA0-8D71-CE06737927E5}" type="presParOf" srcId="{73097735-2C16-45D1-BBE0-BE3A51837894}" destId="{9B1E5596-819E-4924-8AB6-FE6D8FA790C6}" srcOrd="1" destOrd="0" presId="urn:microsoft.com/office/officeart/2005/8/layout/vList4"/>
    <dgm:cxn modelId="{18DB0973-8969-4AB6-97E8-DEA971A246A3}" type="presParOf" srcId="{73097735-2C16-45D1-BBE0-BE3A51837894}" destId="{319865ED-7B8F-44E0-93F3-DF2078FB7411}" srcOrd="2" destOrd="0" presId="urn:microsoft.com/office/officeart/2005/8/layout/vList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2CFABEA-5514-4964-B24A-F9FBEA6FEBC0}" type="doc">
      <dgm:prSet loTypeId="urn:microsoft.com/office/officeart/2005/8/layout/rings+Icon" loCatId="relationship" qsTypeId="urn:microsoft.com/office/officeart/2005/8/quickstyle/simple5" qsCatId="simple" csTypeId="urn:microsoft.com/office/officeart/2005/8/colors/accent1_2" csCatId="accent1" phldr="1"/>
      <dgm:spPr/>
    </dgm:pt>
    <dgm:pt modelId="{216514F1-3DE0-4D52-B4CD-F8453015339D}">
      <dgm:prSet phldrT="[Text]" custT="1"/>
      <dgm:spPr>
        <a:solidFill>
          <a:schemeClr val="accent2"/>
        </a:solidFill>
      </dgm:spPr>
      <dgm:t>
        <a:bodyPr/>
        <a:lstStyle/>
        <a:p>
          <a:r>
            <a:rPr lang="en-US" sz="2000" b="1" dirty="0">
              <a:latin typeface="Baskerville Old Face" panose="02020602080505020303" pitchFamily="18" charset="0"/>
            </a:rPr>
            <a:t>MANDATORY USE: Administrative Support</a:t>
          </a:r>
          <a:endParaRPr lang="en-US" sz="2000" b="0" baseline="0" dirty="0">
            <a:latin typeface="Baskerville Old Face" panose="02020602080505020303" pitchFamily="18" charset="0"/>
          </a:endParaRPr>
        </a:p>
      </dgm:t>
    </dgm:pt>
    <dgm:pt modelId="{2FD7C83A-B021-45BB-A45C-EE0E98FC4760}" type="parTrans" cxnId="{73456CB4-5545-47B0-AA30-177D6D5A9CFF}">
      <dgm:prSet/>
      <dgm:spPr/>
      <dgm:t>
        <a:bodyPr/>
        <a:lstStyle/>
        <a:p>
          <a:endParaRPr lang="en-US" sz="2100"/>
        </a:p>
      </dgm:t>
    </dgm:pt>
    <dgm:pt modelId="{8B66F698-B9B5-45AC-8F30-FD02E8F553C2}" type="sibTrans" cxnId="{73456CB4-5545-47B0-AA30-177D6D5A9CFF}">
      <dgm:prSet/>
      <dgm:spPr/>
      <dgm:t>
        <a:bodyPr/>
        <a:lstStyle/>
        <a:p>
          <a:endParaRPr lang="en-US" sz="2100"/>
        </a:p>
      </dgm:t>
    </dgm:pt>
    <dgm:pt modelId="{50F4A9E4-4CE9-4C61-B245-B010F0945A2B}">
      <dgm:prSet phldrT="[Text]" custT="1"/>
      <dgm:spPr/>
      <dgm:t>
        <a:bodyPr/>
        <a:lstStyle/>
        <a:p>
          <a:r>
            <a:rPr lang="en-US" sz="2100" b="1" baseline="0" dirty="0">
              <a:latin typeface="Baskerville Old Face" panose="02020602080505020303" pitchFamily="18" charset="0"/>
            </a:rPr>
            <a:t>Optional Use: Commercial/ Industrial</a:t>
          </a:r>
        </a:p>
      </dgm:t>
    </dgm:pt>
    <dgm:pt modelId="{6077F682-8924-4BED-AA39-FAB458520C76}" type="parTrans" cxnId="{FF105C0A-13A9-495F-A064-A9BD26EC0B5B}">
      <dgm:prSet/>
      <dgm:spPr/>
      <dgm:t>
        <a:bodyPr/>
        <a:lstStyle/>
        <a:p>
          <a:endParaRPr lang="en-US" sz="2100"/>
        </a:p>
      </dgm:t>
    </dgm:pt>
    <dgm:pt modelId="{20097096-FE32-4D32-A544-F9265B0EA2F6}" type="sibTrans" cxnId="{FF105C0A-13A9-495F-A064-A9BD26EC0B5B}">
      <dgm:prSet/>
      <dgm:spPr/>
      <dgm:t>
        <a:bodyPr/>
        <a:lstStyle/>
        <a:p>
          <a:endParaRPr lang="en-US" sz="2100"/>
        </a:p>
      </dgm:t>
    </dgm:pt>
    <dgm:pt modelId="{9F66785B-3601-42CA-BFD4-479294AE5E8D}">
      <dgm:prSet phldrT="[Text]" custT="1"/>
      <dgm:spPr/>
      <dgm:t>
        <a:bodyPr/>
        <a:lstStyle/>
        <a:p>
          <a:r>
            <a:rPr lang="en-US" sz="2100" b="1" baseline="0" dirty="0">
              <a:latin typeface="Baskerville Old Face" panose="02020602080505020303" pitchFamily="18" charset="0"/>
            </a:rPr>
            <a:t>Optional Use: Healthcare Staffing Services </a:t>
          </a:r>
        </a:p>
      </dgm:t>
    </dgm:pt>
    <dgm:pt modelId="{74495628-4F99-45C0-9D49-F4B13A7AB850}" type="parTrans" cxnId="{BB27C6C1-7872-4447-8A96-1667C4AF5195}">
      <dgm:prSet/>
      <dgm:spPr/>
      <dgm:t>
        <a:bodyPr/>
        <a:lstStyle/>
        <a:p>
          <a:endParaRPr lang="en-US" sz="2100"/>
        </a:p>
      </dgm:t>
    </dgm:pt>
    <dgm:pt modelId="{80C917EC-CF09-4A1F-9868-64396F695DE8}" type="sibTrans" cxnId="{BB27C6C1-7872-4447-8A96-1667C4AF5195}">
      <dgm:prSet/>
      <dgm:spPr/>
      <dgm:t>
        <a:bodyPr/>
        <a:lstStyle/>
        <a:p>
          <a:endParaRPr lang="en-US" sz="2100"/>
        </a:p>
      </dgm:t>
    </dgm:pt>
    <dgm:pt modelId="{2AEF58BE-2614-42FF-AB6A-E5E1F1FD15BB}">
      <dgm:prSet phldrT="[Text]" custT="1"/>
      <dgm:spPr/>
      <dgm:t>
        <a:bodyPr/>
        <a:lstStyle/>
        <a:p>
          <a:r>
            <a:rPr lang="en-US" sz="2100" b="1" baseline="0" dirty="0">
              <a:latin typeface="Baskerville Old Face" panose="02020602080505020303" pitchFamily="18" charset="0"/>
            </a:rPr>
            <a:t>Optional Use: Professional Services</a:t>
          </a:r>
        </a:p>
      </dgm:t>
    </dgm:pt>
    <dgm:pt modelId="{C9689038-40DB-4DBE-ABF5-4097D4F03D11}" type="parTrans" cxnId="{60CAC391-F339-4EA2-B32C-E2F1B8C5E506}">
      <dgm:prSet/>
      <dgm:spPr/>
      <dgm:t>
        <a:bodyPr/>
        <a:lstStyle/>
        <a:p>
          <a:endParaRPr lang="en-US" sz="2100"/>
        </a:p>
      </dgm:t>
    </dgm:pt>
    <dgm:pt modelId="{1EFB6261-D98A-4413-B394-97E0649D2A2C}" type="sibTrans" cxnId="{60CAC391-F339-4EA2-B32C-E2F1B8C5E506}">
      <dgm:prSet/>
      <dgm:spPr/>
      <dgm:t>
        <a:bodyPr/>
        <a:lstStyle/>
        <a:p>
          <a:endParaRPr lang="en-US" sz="2100"/>
        </a:p>
      </dgm:t>
    </dgm:pt>
    <dgm:pt modelId="{6AE35BAD-7C62-4F33-A5E5-494FA6E72534}" type="pres">
      <dgm:prSet presAssocID="{72CFABEA-5514-4964-B24A-F9FBEA6FEBC0}" presName="Name0" presStyleCnt="0">
        <dgm:presLayoutVars>
          <dgm:chMax val="7"/>
          <dgm:dir/>
          <dgm:resizeHandles val="exact"/>
        </dgm:presLayoutVars>
      </dgm:prSet>
      <dgm:spPr/>
    </dgm:pt>
    <dgm:pt modelId="{B28BA4F2-251A-4A33-B72D-B5E2B54EBC43}" type="pres">
      <dgm:prSet presAssocID="{72CFABEA-5514-4964-B24A-F9FBEA6FEBC0}" presName="ellipse1" presStyleLbl="vennNode1" presStyleIdx="0" presStyleCnt="4" custLinFactNeighborX="68989" custLinFactNeighborY="-5016">
        <dgm:presLayoutVars>
          <dgm:bulletEnabled val="1"/>
        </dgm:presLayoutVars>
      </dgm:prSet>
      <dgm:spPr/>
    </dgm:pt>
    <dgm:pt modelId="{144EDA1C-E749-4531-B475-9016980B6DDC}" type="pres">
      <dgm:prSet presAssocID="{72CFABEA-5514-4964-B24A-F9FBEA6FEBC0}" presName="ellipse2" presStyleLbl="vennNode1" presStyleIdx="1" presStyleCnt="4" custScaleX="86488" custScaleY="84192" custLinFactNeighborX="-58401" custLinFactNeighborY="-26596">
        <dgm:presLayoutVars>
          <dgm:bulletEnabled val="1"/>
        </dgm:presLayoutVars>
      </dgm:prSet>
      <dgm:spPr/>
    </dgm:pt>
    <dgm:pt modelId="{7E41BC12-0006-4D3B-9987-599B535F618E}" type="pres">
      <dgm:prSet presAssocID="{72CFABEA-5514-4964-B24A-F9FBEA6FEBC0}" presName="ellipse3" presStyleLbl="vennNode1" presStyleIdx="2" presStyleCnt="4" custScaleX="86488" custScaleY="85715" custLinFactNeighborX="-32658" custLinFactNeighborY="69114">
        <dgm:presLayoutVars>
          <dgm:bulletEnabled val="1"/>
        </dgm:presLayoutVars>
      </dgm:prSet>
      <dgm:spPr/>
    </dgm:pt>
    <dgm:pt modelId="{4CA8723E-B8FC-4E59-8535-8F61FF008DC6}" type="pres">
      <dgm:prSet presAssocID="{72CFABEA-5514-4964-B24A-F9FBEA6FEBC0}" presName="ellipse4" presStyleLbl="vennNode1" presStyleIdx="3" presStyleCnt="4" custScaleX="90826" custScaleY="91626" custLinFactNeighborX="-4772" custLinFactNeighborY="-26596">
        <dgm:presLayoutVars>
          <dgm:bulletEnabled val="1"/>
        </dgm:presLayoutVars>
      </dgm:prSet>
      <dgm:spPr/>
    </dgm:pt>
  </dgm:ptLst>
  <dgm:cxnLst>
    <dgm:cxn modelId="{FF105C0A-13A9-495F-A064-A9BD26EC0B5B}" srcId="{72CFABEA-5514-4964-B24A-F9FBEA6FEBC0}" destId="{50F4A9E4-4CE9-4C61-B245-B010F0945A2B}" srcOrd="1" destOrd="0" parTransId="{6077F682-8924-4BED-AA39-FAB458520C76}" sibTransId="{20097096-FE32-4D32-A544-F9265B0EA2F6}"/>
    <dgm:cxn modelId="{CCDBA343-8E3F-489E-8B18-E675516B586D}" type="presOf" srcId="{50F4A9E4-4CE9-4C61-B245-B010F0945A2B}" destId="{144EDA1C-E749-4531-B475-9016980B6DDC}" srcOrd="0" destOrd="0" presId="urn:microsoft.com/office/officeart/2005/8/layout/rings+Icon"/>
    <dgm:cxn modelId="{60071445-18F7-4AFF-BC25-57A416591A1A}" type="presOf" srcId="{2AEF58BE-2614-42FF-AB6A-E5E1F1FD15BB}" destId="{4CA8723E-B8FC-4E59-8535-8F61FF008DC6}" srcOrd="0" destOrd="0" presId="urn:microsoft.com/office/officeart/2005/8/layout/rings+Icon"/>
    <dgm:cxn modelId="{32C43769-16DC-4462-B284-0D4DD3DAA3D1}" type="presOf" srcId="{9F66785B-3601-42CA-BFD4-479294AE5E8D}" destId="{7E41BC12-0006-4D3B-9987-599B535F618E}" srcOrd="0" destOrd="0" presId="urn:microsoft.com/office/officeart/2005/8/layout/rings+Icon"/>
    <dgm:cxn modelId="{3E49586D-9CB0-4C66-984C-5615334B61C1}" type="presOf" srcId="{216514F1-3DE0-4D52-B4CD-F8453015339D}" destId="{B28BA4F2-251A-4A33-B72D-B5E2B54EBC43}" srcOrd="0" destOrd="0" presId="urn:microsoft.com/office/officeart/2005/8/layout/rings+Icon"/>
    <dgm:cxn modelId="{60CAC391-F339-4EA2-B32C-E2F1B8C5E506}" srcId="{72CFABEA-5514-4964-B24A-F9FBEA6FEBC0}" destId="{2AEF58BE-2614-42FF-AB6A-E5E1F1FD15BB}" srcOrd="3" destOrd="0" parTransId="{C9689038-40DB-4DBE-ABF5-4097D4F03D11}" sibTransId="{1EFB6261-D98A-4413-B394-97E0649D2A2C}"/>
    <dgm:cxn modelId="{73456CB4-5545-47B0-AA30-177D6D5A9CFF}" srcId="{72CFABEA-5514-4964-B24A-F9FBEA6FEBC0}" destId="{216514F1-3DE0-4D52-B4CD-F8453015339D}" srcOrd="0" destOrd="0" parTransId="{2FD7C83A-B021-45BB-A45C-EE0E98FC4760}" sibTransId="{8B66F698-B9B5-45AC-8F30-FD02E8F553C2}"/>
    <dgm:cxn modelId="{BB27C6C1-7872-4447-8A96-1667C4AF5195}" srcId="{72CFABEA-5514-4964-B24A-F9FBEA6FEBC0}" destId="{9F66785B-3601-42CA-BFD4-479294AE5E8D}" srcOrd="2" destOrd="0" parTransId="{74495628-4F99-45C0-9D49-F4B13A7AB850}" sibTransId="{80C917EC-CF09-4A1F-9868-64396F695DE8}"/>
    <dgm:cxn modelId="{A2943EF9-BBB0-4539-9FA5-374A94A98396}" type="presOf" srcId="{72CFABEA-5514-4964-B24A-F9FBEA6FEBC0}" destId="{6AE35BAD-7C62-4F33-A5E5-494FA6E72534}" srcOrd="0" destOrd="0" presId="urn:microsoft.com/office/officeart/2005/8/layout/rings+Icon"/>
    <dgm:cxn modelId="{DD844BAF-569F-46D5-AADA-2BAF7D3C899E}" type="presParOf" srcId="{6AE35BAD-7C62-4F33-A5E5-494FA6E72534}" destId="{B28BA4F2-251A-4A33-B72D-B5E2B54EBC43}" srcOrd="0" destOrd="0" presId="urn:microsoft.com/office/officeart/2005/8/layout/rings+Icon"/>
    <dgm:cxn modelId="{44BBDE11-4077-4442-8E19-FDEFEF4F17D5}" type="presParOf" srcId="{6AE35BAD-7C62-4F33-A5E5-494FA6E72534}" destId="{144EDA1C-E749-4531-B475-9016980B6DDC}" srcOrd="1" destOrd="0" presId="urn:microsoft.com/office/officeart/2005/8/layout/rings+Icon"/>
    <dgm:cxn modelId="{817D474F-BDBE-4DE9-A2FC-DBE3D682FDCD}" type="presParOf" srcId="{6AE35BAD-7C62-4F33-A5E5-494FA6E72534}" destId="{7E41BC12-0006-4D3B-9987-599B535F618E}" srcOrd="2" destOrd="0" presId="urn:microsoft.com/office/officeart/2005/8/layout/rings+Icon"/>
    <dgm:cxn modelId="{1768513F-F2F2-4F01-A19D-4E70982B360F}" type="presParOf" srcId="{6AE35BAD-7C62-4F33-A5E5-494FA6E72534}" destId="{4CA8723E-B8FC-4E59-8535-8F61FF008DC6}" srcOrd="3" destOrd="0" presId="urn:microsoft.com/office/officeart/2005/8/layout/rings+Icon"/>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7D8CE8-0717-4BDA-9A69-37376C4AEE12}">
      <dsp:nvSpPr>
        <dsp:cNvPr id="0" name=""/>
        <dsp:cNvSpPr/>
      </dsp:nvSpPr>
      <dsp:spPr>
        <a:xfrm>
          <a:off x="0" y="0"/>
          <a:ext cx="8229600" cy="1571624"/>
        </a:xfrm>
        <a:prstGeom prst="roundRect">
          <a:avLst>
            <a:gd name="adj" fmla="val 10000"/>
          </a:avLst>
        </a:prstGeom>
        <a:gradFill rotWithShape="0">
          <a:gsLst>
            <a:gs pos="0">
              <a:schemeClr val="accent1">
                <a:hueOff val="0"/>
                <a:satOff val="0"/>
                <a:lumOff val="0"/>
                <a:alphaOff val="0"/>
                <a:shade val="70000"/>
                <a:satMod val="150000"/>
              </a:schemeClr>
            </a:gs>
            <a:gs pos="34000">
              <a:schemeClr val="accent1">
                <a:hueOff val="0"/>
                <a:satOff val="0"/>
                <a:lumOff val="0"/>
                <a:alphaOff val="0"/>
                <a:shade val="70000"/>
                <a:satMod val="140000"/>
              </a:schemeClr>
            </a:gs>
            <a:gs pos="70000">
              <a:schemeClr val="accent1">
                <a:hueOff val="0"/>
                <a:satOff val="0"/>
                <a:lumOff val="0"/>
                <a:alphaOff val="0"/>
                <a:tint val="100000"/>
                <a:shade val="90000"/>
                <a:satMod val="140000"/>
              </a:schemeClr>
            </a:gs>
            <a:gs pos="100000">
              <a:schemeClr val="accent1">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dirty="0"/>
            <a:t>Awarded to multiple vendors to provide services Statewide for Public Agencies.</a:t>
          </a:r>
        </a:p>
      </dsp:txBody>
      <dsp:txXfrm>
        <a:off x="1803082" y="0"/>
        <a:ext cx="6426517" cy="1571624"/>
      </dsp:txXfrm>
    </dsp:sp>
    <dsp:sp modelId="{E4A1774A-329F-4298-9A4A-9B3BCD4E4724}">
      <dsp:nvSpPr>
        <dsp:cNvPr id="0" name=""/>
        <dsp:cNvSpPr/>
      </dsp:nvSpPr>
      <dsp:spPr>
        <a:xfrm>
          <a:off x="157162" y="157162"/>
          <a:ext cx="1645920" cy="1257299"/>
        </a:xfrm>
        <a:prstGeom prst="roundRect">
          <a:avLst>
            <a:gd name="adj" fmla="val 10000"/>
          </a:avLst>
        </a:prstGeom>
        <a:blipFill>
          <a:blip xmlns:r="http://schemas.openxmlformats.org/officeDocument/2006/relationships" r:embed="rId1"/>
          <a:srcRect/>
          <a:stretch>
            <a:fillRect l="-16000" r="-16000"/>
          </a:stretch>
        </a:blipFill>
        <a:ln>
          <a:noFill/>
        </a:ln>
        <a:effectLst>
          <a:outerShdw blurRad="38100" dist="25400" dir="2700000" algn="br" rotWithShape="0">
            <a:srgbClr val="000000">
              <a:alpha val="60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6720344A-8F45-4BE2-9A0B-D3B05BFECABC}">
      <dsp:nvSpPr>
        <dsp:cNvPr id="0" name=""/>
        <dsp:cNvSpPr/>
      </dsp:nvSpPr>
      <dsp:spPr>
        <a:xfrm>
          <a:off x="0" y="1728787"/>
          <a:ext cx="8229600" cy="1571624"/>
        </a:xfrm>
        <a:prstGeom prst="roundRect">
          <a:avLst>
            <a:gd name="adj" fmla="val 10000"/>
          </a:avLst>
        </a:prstGeom>
        <a:gradFill rotWithShape="0">
          <a:gsLst>
            <a:gs pos="0">
              <a:schemeClr val="accent1">
                <a:hueOff val="0"/>
                <a:satOff val="0"/>
                <a:lumOff val="0"/>
                <a:alphaOff val="0"/>
                <a:shade val="70000"/>
                <a:satMod val="150000"/>
              </a:schemeClr>
            </a:gs>
            <a:gs pos="34000">
              <a:schemeClr val="accent1">
                <a:hueOff val="0"/>
                <a:satOff val="0"/>
                <a:lumOff val="0"/>
                <a:alphaOff val="0"/>
                <a:shade val="70000"/>
                <a:satMod val="140000"/>
              </a:schemeClr>
            </a:gs>
            <a:gs pos="70000">
              <a:schemeClr val="accent1">
                <a:hueOff val="0"/>
                <a:satOff val="0"/>
                <a:lumOff val="0"/>
                <a:alphaOff val="0"/>
                <a:tint val="100000"/>
                <a:shade val="90000"/>
                <a:satMod val="140000"/>
              </a:schemeClr>
            </a:gs>
            <a:gs pos="100000">
              <a:schemeClr val="accent1">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dirty="0"/>
            <a:t>Obtain best value, and achieve more favorable pricing, than are obtainable by individual Agency Contracts.</a:t>
          </a:r>
        </a:p>
      </dsp:txBody>
      <dsp:txXfrm>
        <a:off x="1803082" y="1728787"/>
        <a:ext cx="6426517" cy="1571624"/>
      </dsp:txXfrm>
    </dsp:sp>
    <dsp:sp modelId="{E48EC161-3CB2-400B-80EA-A9BE51A283F2}">
      <dsp:nvSpPr>
        <dsp:cNvPr id="0" name=""/>
        <dsp:cNvSpPr/>
      </dsp:nvSpPr>
      <dsp:spPr>
        <a:xfrm>
          <a:off x="157162" y="1885949"/>
          <a:ext cx="1645920" cy="1257299"/>
        </a:xfrm>
        <a:prstGeom prst="roundRect">
          <a:avLst>
            <a:gd name="adj" fmla="val 1000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1000" r="-1000"/>
          </a:stretch>
        </a:blipFill>
        <a:ln>
          <a:noFill/>
        </a:ln>
        <a:effectLst>
          <a:outerShdw blurRad="38100" dist="25400" dir="2700000" algn="br" rotWithShape="0">
            <a:srgbClr val="000000">
              <a:alpha val="60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6AF23B65-6E9B-481C-B917-D3F993CDAF2D}">
      <dsp:nvSpPr>
        <dsp:cNvPr id="0" name=""/>
        <dsp:cNvSpPr/>
      </dsp:nvSpPr>
      <dsp:spPr>
        <a:xfrm>
          <a:off x="0" y="3457574"/>
          <a:ext cx="8229600" cy="1571624"/>
        </a:xfrm>
        <a:prstGeom prst="roundRect">
          <a:avLst>
            <a:gd name="adj" fmla="val 10000"/>
          </a:avLst>
        </a:prstGeom>
        <a:gradFill rotWithShape="0">
          <a:gsLst>
            <a:gs pos="0">
              <a:schemeClr val="accent1">
                <a:hueOff val="0"/>
                <a:satOff val="0"/>
                <a:lumOff val="0"/>
                <a:alphaOff val="0"/>
                <a:shade val="70000"/>
                <a:satMod val="150000"/>
              </a:schemeClr>
            </a:gs>
            <a:gs pos="34000">
              <a:schemeClr val="accent1">
                <a:hueOff val="0"/>
                <a:satOff val="0"/>
                <a:lumOff val="0"/>
                <a:alphaOff val="0"/>
                <a:shade val="70000"/>
                <a:satMod val="140000"/>
              </a:schemeClr>
            </a:gs>
            <a:gs pos="70000">
              <a:schemeClr val="accent1">
                <a:hueOff val="0"/>
                <a:satOff val="0"/>
                <a:lumOff val="0"/>
                <a:alphaOff val="0"/>
                <a:tint val="100000"/>
                <a:shade val="90000"/>
                <a:satMod val="140000"/>
              </a:schemeClr>
            </a:gs>
            <a:gs pos="100000">
              <a:schemeClr val="accent1">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dirty="0"/>
            <a:t>Leverage collective volume of potential purchases by numerous Public Agencies. </a:t>
          </a:r>
        </a:p>
      </dsp:txBody>
      <dsp:txXfrm>
        <a:off x="1803082" y="3457574"/>
        <a:ext cx="6426517" cy="1571624"/>
      </dsp:txXfrm>
    </dsp:sp>
    <dsp:sp modelId="{9B1E5596-819E-4924-8AB6-FE6D8FA790C6}">
      <dsp:nvSpPr>
        <dsp:cNvPr id="0" name=""/>
        <dsp:cNvSpPr/>
      </dsp:nvSpPr>
      <dsp:spPr>
        <a:xfrm>
          <a:off x="157162" y="3614737"/>
          <a:ext cx="1645920" cy="1257299"/>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7000" b="-7000"/>
          </a:stretch>
        </a:blipFill>
        <a:ln>
          <a:noFill/>
        </a:ln>
        <a:effectLst>
          <a:outerShdw blurRad="38100" dist="25400" dir="2700000" algn="br" rotWithShape="0">
            <a:srgbClr val="000000">
              <a:alpha val="60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8BA4F2-251A-4A33-B72D-B5E2B54EBC43}">
      <dsp:nvSpPr>
        <dsp:cNvPr id="0" name=""/>
        <dsp:cNvSpPr/>
      </dsp:nvSpPr>
      <dsp:spPr>
        <a:xfrm>
          <a:off x="2819411" y="0"/>
          <a:ext cx="2863654" cy="2864005"/>
        </a:xfrm>
        <a:prstGeom prst="ellipse">
          <a:avLst/>
        </a:prstGeom>
        <a:solidFill>
          <a:schemeClr val="accent2"/>
        </a:solidFill>
        <a:ln>
          <a:noFill/>
        </a:ln>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accent1">
              <a:alpha val="50000"/>
              <a:hueOff val="0"/>
              <a:satOff val="0"/>
              <a:lumOff val="0"/>
              <a:alphaOff val="0"/>
              <a:shade val="30000"/>
              <a:satMod val="130000"/>
            </a:schemeClr>
          </a:contourClr>
        </a:sp3d>
      </dsp:spPr>
      <dsp:style>
        <a:lnRef idx="0">
          <a:scrgbClr r="0" g="0" b="0"/>
        </a:lnRef>
        <a:fillRef idx="3">
          <a:scrgbClr r="0" g="0" b="0"/>
        </a:fillRef>
        <a:effectRef idx="3">
          <a:scrgbClr r="0" g="0" b="0"/>
        </a:effectRef>
        <a:fontRef idx="minor">
          <a:schemeClr val="tx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Baskerville Old Face" panose="02020602080505020303" pitchFamily="18" charset="0"/>
            </a:rPr>
            <a:t>MANDATORY USE: Administrative Support</a:t>
          </a:r>
          <a:endParaRPr lang="en-US" sz="2000" b="0" kern="1200" baseline="0" dirty="0">
            <a:latin typeface="Baskerville Old Face" panose="02020602080505020303" pitchFamily="18" charset="0"/>
          </a:endParaRPr>
        </a:p>
      </dsp:txBody>
      <dsp:txXfrm>
        <a:off x="3238783" y="419424"/>
        <a:ext cx="2024910" cy="2025157"/>
      </dsp:txXfrm>
    </dsp:sp>
    <dsp:sp modelId="{144EDA1C-E749-4531-B475-9016980B6DDC}">
      <dsp:nvSpPr>
        <dsp:cNvPr id="0" name=""/>
        <dsp:cNvSpPr/>
      </dsp:nvSpPr>
      <dsp:spPr>
        <a:xfrm>
          <a:off x="838209" y="1434750"/>
          <a:ext cx="2476717" cy="2411263"/>
        </a:xfrm>
        <a:prstGeom prst="ellipse">
          <a:avLst/>
        </a:prstGeom>
        <a:gradFill rotWithShape="0">
          <a:gsLst>
            <a:gs pos="0">
              <a:schemeClr val="accent1">
                <a:alpha val="50000"/>
                <a:hueOff val="0"/>
                <a:satOff val="0"/>
                <a:lumOff val="0"/>
                <a:alphaOff val="0"/>
                <a:shade val="70000"/>
                <a:satMod val="150000"/>
              </a:schemeClr>
            </a:gs>
            <a:gs pos="34000">
              <a:schemeClr val="accent1">
                <a:alpha val="50000"/>
                <a:hueOff val="0"/>
                <a:satOff val="0"/>
                <a:lumOff val="0"/>
                <a:alphaOff val="0"/>
                <a:shade val="70000"/>
                <a:satMod val="140000"/>
              </a:schemeClr>
            </a:gs>
            <a:gs pos="70000">
              <a:schemeClr val="accent1">
                <a:alpha val="50000"/>
                <a:hueOff val="0"/>
                <a:satOff val="0"/>
                <a:lumOff val="0"/>
                <a:alphaOff val="0"/>
                <a:tint val="100000"/>
                <a:shade val="90000"/>
                <a:satMod val="140000"/>
              </a:schemeClr>
            </a:gs>
            <a:gs pos="100000">
              <a:schemeClr val="accent1">
                <a:alpha val="50000"/>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accent1">
              <a:alpha val="50000"/>
              <a:hueOff val="0"/>
              <a:satOff val="0"/>
              <a:lumOff val="0"/>
              <a:alphaOff val="0"/>
              <a:shade val="30000"/>
              <a:satMod val="130000"/>
            </a:schemeClr>
          </a:contourClr>
        </a:sp3d>
      </dsp:spPr>
      <dsp:style>
        <a:lnRef idx="0">
          <a:scrgbClr r="0" g="0" b="0"/>
        </a:lnRef>
        <a:fillRef idx="3">
          <a:scrgbClr r="0" g="0" b="0"/>
        </a:fillRef>
        <a:effectRef idx="3">
          <a:scrgbClr r="0" g="0" b="0"/>
        </a:effectRef>
        <a:fontRef idx="minor">
          <a:schemeClr val="tx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baseline="0" dirty="0">
              <a:latin typeface="Baskerville Old Face" panose="02020602080505020303" pitchFamily="18" charset="0"/>
            </a:rPr>
            <a:t>Optional Use: Commercial/ Industrial</a:t>
          </a:r>
        </a:p>
      </dsp:txBody>
      <dsp:txXfrm>
        <a:off x="1200916" y="1787871"/>
        <a:ext cx="1751303" cy="1705021"/>
      </dsp:txXfrm>
    </dsp:sp>
    <dsp:sp modelId="{7E41BC12-0006-4D3B-9987-599B535F618E}">
      <dsp:nvSpPr>
        <dsp:cNvPr id="0" name=""/>
        <dsp:cNvSpPr/>
      </dsp:nvSpPr>
      <dsp:spPr>
        <a:xfrm>
          <a:off x="3048012" y="2243948"/>
          <a:ext cx="2476717" cy="2454882"/>
        </a:xfrm>
        <a:prstGeom prst="ellipse">
          <a:avLst/>
        </a:prstGeom>
        <a:gradFill rotWithShape="0">
          <a:gsLst>
            <a:gs pos="0">
              <a:schemeClr val="accent1">
                <a:alpha val="50000"/>
                <a:hueOff val="0"/>
                <a:satOff val="0"/>
                <a:lumOff val="0"/>
                <a:alphaOff val="0"/>
                <a:shade val="70000"/>
                <a:satMod val="150000"/>
              </a:schemeClr>
            </a:gs>
            <a:gs pos="34000">
              <a:schemeClr val="accent1">
                <a:alpha val="50000"/>
                <a:hueOff val="0"/>
                <a:satOff val="0"/>
                <a:lumOff val="0"/>
                <a:alphaOff val="0"/>
                <a:shade val="70000"/>
                <a:satMod val="140000"/>
              </a:schemeClr>
            </a:gs>
            <a:gs pos="70000">
              <a:schemeClr val="accent1">
                <a:alpha val="50000"/>
                <a:hueOff val="0"/>
                <a:satOff val="0"/>
                <a:lumOff val="0"/>
                <a:alphaOff val="0"/>
                <a:tint val="100000"/>
                <a:shade val="90000"/>
                <a:satMod val="140000"/>
              </a:schemeClr>
            </a:gs>
            <a:gs pos="100000">
              <a:schemeClr val="accent1">
                <a:alpha val="50000"/>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accent1">
              <a:alpha val="50000"/>
              <a:hueOff val="0"/>
              <a:satOff val="0"/>
              <a:lumOff val="0"/>
              <a:alphaOff val="0"/>
              <a:shade val="30000"/>
              <a:satMod val="130000"/>
            </a:schemeClr>
          </a:contourClr>
        </a:sp3d>
      </dsp:spPr>
      <dsp:style>
        <a:lnRef idx="0">
          <a:scrgbClr r="0" g="0" b="0"/>
        </a:lnRef>
        <a:fillRef idx="3">
          <a:scrgbClr r="0" g="0" b="0"/>
        </a:fillRef>
        <a:effectRef idx="3">
          <a:scrgbClr r="0" g="0" b="0"/>
        </a:effectRef>
        <a:fontRef idx="minor">
          <a:schemeClr val="tx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baseline="0" dirty="0">
              <a:latin typeface="Baskerville Old Face" panose="02020602080505020303" pitchFamily="18" charset="0"/>
            </a:rPr>
            <a:t>Optional Use: Healthcare Staffing Services </a:t>
          </a:r>
        </a:p>
      </dsp:txBody>
      <dsp:txXfrm>
        <a:off x="3410719" y="2603457"/>
        <a:ext cx="1751303" cy="1735864"/>
      </dsp:txXfrm>
    </dsp:sp>
    <dsp:sp modelId="{4CA8723E-B8FC-4E59-8535-8F61FF008DC6}">
      <dsp:nvSpPr>
        <dsp:cNvPr id="0" name=""/>
        <dsp:cNvSpPr/>
      </dsp:nvSpPr>
      <dsp:spPr>
        <a:xfrm>
          <a:off x="5257798" y="1328295"/>
          <a:ext cx="2600943" cy="2624173"/>
        </a:xfrm>
        <a:prstGeom prst="ellipse">
          <a:avLst/>
        </a:prstGeom>
        <a:gradFill rotWithShape="0">
          <a:gsLst>
            <a:gs pos="0">
              <a:schemeClr val="accent1">
                <a:alpha val="50000"/>
                <a:hueOff val="0"/>
                <a:satOff val="0"/>
                <a:lumOff val="0"/>
                <a:alphaOff val="0"/>
                <a:shade val="70000"/>
                <a:satMod val="150000"/>
              </a:schemeClr>
            </a:gs>
            <a:gs pos="34000">
              <a:schemeClr val="accent1">
                <a:alpha val="50000"/>
                <a:hueOff val="0"/>
                <a:satOff val="0"/>
                <a:lumOff val="0"/>
                <a:alphaOff val="0"/>
                <a:shade val="70000"/>
                <a:satMod val="140000"/>
              </a:schemeClr>
            </a:gs>
            <a:gs pos="70000">
              <a:schemeClr val="accent1">
                <a:alpha val="50000"/>
                <a:hueOff val="0"/>
                <a:satOff val="0"/>
                <a:lumOff val="0"/>
                <a:alphaOff val="0"/>
                <a:tint val="100000"/>
                <a:shade val="90000"/>
                <a:satMod val="140000"/>
              </a:schemeClr>
            </a:gs>
            <a:gs pos="100000">
              <a:schemeClr val="accent1">
                <a:alpha val="50000"/>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accent1">
              <a:alpha val="50000"/>
              <a:hueOff val="0"/>
              <a:satOff val="0"/>
              <a:lumOff val="0"/>
              <a:alphaOff val="0"/>
              <a:shade val="30000"/>
              <a:satMod val="130000"/>
            </a:schemeClr>
          </a:contourClr>
        </a:sp3d>
      </dsp:spPr>
      <dsp:style>
        <a:lnRef idx="0">
          <a:scrgbClr r="0" g="0" b="0"/>
        </a:lnRef>
        <a:fillRef idx="3">
          <a:scrgbClr r="0" g="0" b="0"/>
        </a:fillRef>
        <a:effectRef idx="3">
          <a:scrgbClr r="0" g="0" b="0"/>
        </a:effectRef>
        <a:fontRef idx="minor">
          <a:schemeClr val="tx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baseline="0" dirty="0">
              <a:latin typeface="Baskerville Old Face" panose="02020602080505020303" pitchFamily="18" charset="0"/>
            </a:rPr>
            <a:t>Optional Use: Professional Services</a:t>
          </a:r>
        </a:p>
      </dsp:txBody>
      <dsp:txXfrm>
        <a:off x="5638697" y="1712596"/>
        <a:ext cx="1839145" cy="1855571"/>
      </dsp:txXfrm>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15" tIns="46657" rIns="93315" bIns="46657" rtlCol="0"/>
          <a:lstStyle>
            <a:lvl1pPr algn="l">
              <a:defRPr sz="1200"/>
            </a:lvl1pPr>
          </a:lstStyle>
          <a:p>
            <a:endParaRPr lang="en-US"/>
          </a:p>
        </p:txBody>
      </p:sp>
      <p:sp>
        <p:nvSpPr>
          <p:cNvPr id="3" name="Date Placeholder 2"/>
          <p:cNvSpPr>
            <a:spLocks noGrp="1"/>
          </p:cNvSpPr>
          <p:nvPr>
            <p:ph type="dt" sz="quarter" idx="1"/>
          </p:nvPr>
        </p:nvSpPr>
        <p:spPr>
          <a:xfrm>
            <a:off x="3978133" y="0"/>
            <a:ext cx="3043343" cy="465455"/>
          </a:xfrm>
          <a:prstGeom prst="rect">
            <a:avLst/>
          </a:prstGeom>
        </p:spPr>
        <p:txBody>
          <a:bodyPr vert="horz" lIns="93315" tIns="46657" rIns="93315" bIns="46657" rtlCol="0"/>
          <a:lstStyle>
            <a:lvl1pPr algn="r">
              <a:defRPr sz="1200"/>
            </a:lvl1pPr>
          </a:lstStyle>
          <a:p>
            <a:fld id="{A8687EC4-5CDB-4166-ADEA-A9A3166ED979}" type="datetimeFigureOut">
              <a:rPr lang="en-US" smtClean="0"/>
              <a:t>8/8/2019</a:t>
            </a:fld>
            <a:endParaRPr lang="en-US"/>
          </a:p>
        </p:txBody>
      </p:sp>
      <p:sp>
        <p:nvSpPr>
          <p:cNvPr id="4" name="Footer Placeholder 3"/>
          <p:cNvSpPr>
            <a:spLocks noGrp="1"/>
          </p:cNvSpPr>
          <p:nvPr>
            <p:ph type="ftr" sz="quarter" idx="2"/>
          </p:nvPr>
        </p:nvSpPr>
        <p:spPr>
          <a:xfrm>
            <a:off x="0" y="8842030"/>
            <a:ext cx="3043343" cy="465455"/>
          </a:xfrm>
          <a:prstGeom prst="rect">
            <a:avLst/>
          </a:prstGeom>
        </p:spPr>
        <p:txBody>
          <a:bodyPr vert="horz" lIns="93315" tIns="46657" rIns="93315" bIns="46657" rtlCol="0" anchor="b"/>
          <a:lstStyle>
            <a:lvl1pPr algn="l">
              <a:defRPr sz="1200"/>
            </a:lvl1pPr>
          </a:lstStyle>
          <a:p>
            <a:endParaRPr lang="en-US"/>
          </a:p>
        </p:txBody>
      </p:sp>
      <p:sp>
        <p:nvSpPr>
          <p:cNvPr id="5" name="Slide Number Placeholder 4"/>
          <p:cNvSpPr>
            <a:spLocks noGrp="1"/>
          </p:cNvSpPr>
          <p:nvPr>
            <p:ph type="sldNum" sz="quarter" idx="3"/>
          </p:nvPr>
        </p:nvSpPr>
        <p:spPr>
          <a:xfrm>
            <a:off x="3978133" y="8842030"/>
            <a:ext cx="3043343" cy="465455"/>
          </a:xfrm>
          <a:prstGeom prst="rect">
            <a:avLst/>
          </a:prstGeom>
        </p:spPr>
        <p:txBody>
          <a:bodyPr vert="horz" lIns="93315" tIns="46657" rIns="93315" bIns="46657" rtlCol="0" anchor="b"/>
          <a:lstStyle>
            <a:lvl1pPr algn="r">
              <a:defRPr sz="1200"/>
            </a:lvl1pPr>
          </a:lstStyle>
          <a:p>
            <a:fld id="{0231974C-FC14-4234-AC70-C255495CB083}" type="slidenum">
              <a:rPr lang="en-US" smtClean="0"/>
              <a:t>‹#›</a:t>
            </a:fld>
            <a:endParaRPr lang="en-US"/>
          </a:p>
        </p:txBody>
      </p:sp>
    </p:spTree>
    <p:extLst>
      <p:ext uri="{BB962C8B-B14F-4D97-AF65-F5344CB8AC3E}">
        <p14:creationId xmlns:p14="http://schemas.microsoft.com/office/powerpoint/2010/main" val="25428809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43343" cy="467072"/>
          </a:xfrm>
          <a:prstGeom prst="rect">
            <a:avLst/>
          </a:prstGeom>
        </p:spPr>
        <p:txBody>
          <a:bodyPr vert="horz" lIns="93315" tIns="46657" rIns="93315" bIns="46657" rtlCol="0"/>
          <a:lstStyle>
            <a:lvl1pPr algn="l">
              <a:defRPr sz="1200"/>
            </a:lvl1pPr>
          </a:lstStyle>
          <a:p>
            <a:endParaRPr lang="en-US"/>
          </a:p>
        </p:txBody>
      </p:sp>
      <p:sp>
        <p:nvSpPr>
          <p:cNvPr id="3" name="Date Placeholder 2"/>
          <p:cNvSpPr>
            <a:spLocks noGrp="1"/>
          </p:cNvSpPr>
          <p:nvPr>
            <p:ph type="dt" idx="1"/>
          </p:nvPr>
        </p:nvSpPr>
        <p:spPr>
          <a:xfrm>
            <a:off x="3978133" y="1"/>
            <a:ext cx="3043343" cy="467072"/>
          </a:xfrm>
          <a:prstGeom prst="rect">
            <a:avLst/>
          </a:prstGeom>
        </p:spPr>
        <p:txBody>
          <a:bodyPr vert="horz" lIns="93315" tIns="46657" rIns="93315" bIns="46657" rtlCol="0"/>
          <a:lstStyle>
            <a:lvl1pPr algn="r">
              <a:defRPr sz="1200"/>
            </a:lvl1pPr>
          </a:lstStyle>
          <a:p>
            <a:fld id="{89A8DD2A-F13C-4988-B452-F8F8885F7D69}" type="datetimeFigureOut">
              <a:rPr lang="en-US" smtClean="0"/>
              <a:t>8/8/2019</a:t>
            </a:fld>
            <a:endParaRPr lang="en-US"/>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15" tIns="46657" rIns="93315" bIns="46657"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15" tIns="46657" rIns="93315" bIns="4665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1"/>
            <a:ext cx="3043343" cy="467071"/>
          </a:xfrm>
          <a:prstGeom prst="rect">
            <a:avLst/>
          </a:prstGeom>
        </p:spPr>
        <p:txBody>
          <a:bodyPr vert="horz" lIns="93315" tIns="46657" rIns="93315" bIns="46657" rtlCol="0" anchor="b"/>
          <a:lstStyle>
            <a:lvl1pPr algn="l">
              <a:defRPr sz="1200"/>
            </a:lvl1pPr>
          </a:lstStyle>
          <a:p>
            <a:endParaRPr lang="en-US"/>
          </a:p>
        </p:txBody>
      </p:sp>
      <p:sp>
        <p:nvSpPr>
          <p:cNvPr id="7" name="Slide Number Placeholder 6"/>
          <p:cNvSpPr>
            <a:spLocks noGrp="1"/>
          </p:cNvSpPr>
          <p:nvPr>
            <p:ph type="sldNum" sz="quarter" idx="5"/>
          </p:nvPr>
        </p:nvSpPr>
        <p:spPr>
          <a:xfrm>
            <a:off x="3978133" y="8842031"/>
            <a:ext cx="3043343" cy="467071"/>
          </a:xfrm>
          <a:prstGeom prst="rect">
            <a:avLst/>
          </a:prstGeom>
        </p:spPr>
        <p:txBody>
          <a:bodyPr vert="horz" lIns="93315" tIns="46657" rIns="93315" bIns="46657" rtlCol="0" anchor="b"/>
          <a:lstStyle>
            <a:lvl1pPr algn="r">
              <a:defRPr sz="1200"/>
            </a:lvl1pPr>
          </a:lstStyle>
          <a:p>
            <a:fld id="{1EEBE922-AC41-43A4-8240-8F0BDE3189A8}" type="slidenum">
              <a:rPr lang="en-US" smtClean="0"/>
              <a:t>‹#›</a:t>
            </a:fld>
            <a:endParaRPr lang="en-US"/>
          </a:p>
        </p:txBody>
      </p:sp>
    </p:spTree>
    <p:extLst>
      <p:ext uri="{BB962C8B-B14F-4D97-AF65-F5344CB8AC3E}">
        <p14:creationId xmlns:p14="http://schemas.microsoft.com/office/powerpoint/2010/main" val="26080131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EEBE922-AC41-43A4-8240-8F0BDE3189A8}" type="slidenum">
              <a:rPr lang="en-US" smtClean="0"/>
              <a:t>1</a:t>
            </a:fld>
            <a:endParaRPr lang="en-US"/>
          </a:p>
        </p:txBody>
      </p:sp>
    </p:spTree>
    <p:extLst>
      <p:ext uri="{BB962C8B-B14F-4D97-AF65-F5344CB8AC3E}">
        <p14:creationId xmlns:p14="http://schemas.microsoft.com/office/powerpoint/2010/main" val="6658434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EEBE922-AC41-43A4-8240-8F0BDE3189A8}" type="slidenum">
              <a:rPr lang="en-US" smtClean="0"/>
              <a:t>12</a:t>
            </a:fld>
            <a:endParaRPr lang="en-US"/>
          </a:p>
        </p:txBody>
      </p:sp>
    </p:spTree>
    <p:extLst>
      <p:ext uri="{BB962C8B-B14F-4D97-AF65-F5344CB8AC3E}">
        <p14:creationId xmlns:p14="http://schemas.microsoft.com/office/powerpoint/2010/main" val="30950109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chemeClr val="accent1">
                  <a:lumMod val="75000"/>
                </a:schemeClr>
              </a:buClr>
            </a:pPr>
            <a:endParaRPr lang="en-US" dirty="0"/>
          </a:p>
        </p:txBody>
      </p:sp>
      <p:sp>
        <p:nvSpPr>
          <p:cNvPr id="4" name="Slide Number Placeholder 3"/>
          <p:cNvSpPr>
            <a:spLocks noGrp="1"/>
          </p:cNvSpPr>
          <p:nvPr>
            <p:ph type="sldNum" sz="quarter" idx="10"/>
          </p:nvPr>
        </p:nvSpPr>
        <p:spPr/>
        <p:txBody>
          <a:bodyPr/>
          <a:lstStyle/>
          <a:p>
            <a:fld id="{1EEBE922-AC41-43A4-8240-8F0BDE3189A8}" type="slidenum">
              <a:rPr lang="en-US" smtClean="0"/>
              <a:t>13</a:t>
            </a:fld>
            <a:endParaRPr lang="en-US"/>
          </a:p>
        </p:txBody>
      </p:sp>
    </p:spTree>
    <p:extLst>
      <p:ext uri="{BB962C8B-B14F-4D97-AF65-F5344CB8AC3E}">
        <p14:creationId xmlns:p14="http://schemas.microsoft.com/office/powerpoint/2010/main" val="21050585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EBE922-AC41-43A4-8240-8F0BDE3189A8}" type="slidenum">
              <a:rPr lang="en-US" smtClean="0"/>
              <a:t>14</a:t>
            </a:fld>
            <a:endParaRPr lang="en-US"/>
          </a:p>
        </p:txBody>
      </p:sp>
    </p:spTree>
    <p:extLst>
      <p:ext uri="{BB962C8B-B14F-4D97-AF65-F5344CB8AC3E}">
        <p14:creationId xmlns:p14="http://schemas.microsoft.com/office/powerpoint/2010/main" val="35093050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a:t>.</a:t>
            </a:r>
            <a:endParaRPr lang="en-US" dirty="0"/>
          </a:p>
        </p:txBody>
      </p:sp>
      <p:sp>
        <p:nvSpPr>
          <p:cNvPr id="4" name="Slide Number Placeholder 3"/>
          <p:cNvSpPr>
            <a:spLocks noGrp="1"/>
          </p:cNvSpPr>
          <p:nvPr>
            <p:ph type="sldNum" sz="quarter" idx="10"/>
          </p:nvPr>
        </p:nvSpPr>
        <p:spPr/>
        <p:txBody>
          <a:bodyPr/>
          <a:lstStyle/>
          <a:p>
            <a:fld id="{1EEBE922-AC41-43A4-8240-8F0BDE3189A8}" type="slidenum">
              <a:rPr lang="en-US" smtClean="0"/>
              <a:t>19</a:t>
            </a:fld>
            <a:endParaRPr lang="en-US"/>
          </a:p>
        </p:txBody>
      </p:sp>
    </p:spTree>
    <p:extLst>
      <p:ext uri="{BB962C8B-B14F-4D97-AF65-F5344CB8AC3E}">
        <p14:creationId xmlns:p14="http://schemas.microsoft.com/office/powerpoint/2010/main" val="7965428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EBE922-AC41-43A4-8240-8F0BDE3189A8}" type="slidenum">
              <a:rPr lang="en-US" smtClean="0"/>
              <a:t>20</a:t>
            </a:fld>
            <a:endParaRPr lang="en-US"/>
          </a:p>
        </p:txBody>
      </p:sp>
    </p:spTree>
    <p:extLst>
      <p:ext uri="{BB962C8B-B14F-4D97-AF65-F5344CB8AC3E}">
        <p14:creationId xmlns:p14="http://schemas.microsoft.com/office/powerpoint/2010/main" val="35968643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EBE922-AC41-43A4-8240-8F0BDE3189A8}" type="slidenum">
              <a:rPr lang="en-US" smtClean="0"/>
              <a:t>2</a:t>
            </a:fld>
            <a:endParaRPr lang="en-US"/>
          </a:p>
        </p:txBody>
      </p:sp>
    </p:spTree>
    <p:extLst>
      <p:ext uri="{BB962C8B-B14F-4D97-AF65-F5344CB8AC3E}">
        <p14:creationId xmlns:p14="http://schemas.microsoft.com/office/powerpoint/2010/main" val="36704175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EBE922-AC41-43A4-8240-8F0BDE3189A8}" type="slidenum">
              <a:rPr lang="en-US" smtClean="0"/>
              <a:t>3</a:t>
            </a:fld>
            <a:endParaRPr lang="en-US"/>
          </a:p>
        </p:txBody>
      </p:sp>
    </p:spTree>
    <p:extLst>
      <p:ext uri="{BB962C8B-B14F-4D97-AF65-F5344CB8AC3E}">
        <p14:creationId xmlns:p14="http://schemas.microsoft.com/office/powerpoint/2010/main" val="27307173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EBE922-AC41-43A4-8240-8F0BDE3189A8}" type="slidenum">
              <a:rPr lang="en-US" smtClean="0"/>
              <a:t>4</a:t>
            </a:fld>
            <a:endParaRPr lang="en-US"/>
          </a:p>
        </p:txBody>
      </p:sp>
    </p:spTree>
    <p:extLst>
      <p:ext uri="{BB962C8B-B14F-4D97-AF65-F5344CB8AC3E}">
        <p14:creationId xmlns:p14="http://schemas.microsoft.com/office/powerpoint/2010/main" val="4445420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EBE922-AC41-43A4-8240-8F0BDE3189A8}" type="slidenum">
              <a:rPr lang="en-US" smtClean="0"/>
              <a:t>7</a:t>
            </a:fld>
            <a:endParaRPr lang="en-US"/>
          </a:p>
        </p:txBody>
      </p:sp>
    </p:spTree>
    <p:extLst>
      <p:ext uri="{BB962C8B-B14F-4D97-AF65-F5344CB8AC3E}">
        <p14:creationId xmlns:p14="http://schemas.microsoft.com/office/powerpoint/2010/main" val="37322899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chemeClr val="accent1">
                  <a:lumMod val="75000"/>
                </a:schemeClr>
              </a:buClr>
            </a:pPr>
            <a:endParaRPr lang="en-US" baseline="0" dirty="0"/>
          </a:p>
          <a:p>
            <a:pPr marL="0" indent="0">
              <a:buClr>
                <a:schemeClr val="accent1">
                  <a:lumMod val="75000"/>
                </a:schemeClr>
              </a:buClr>
              <a:buFont typeface="Arial" panose="020B0604020202020204" pitchFamily="34" charset="0"/>
              <a:buNone/>
            </a:pPr>
            <a:endParaRPr lang="en-US" baseline="0" dirty="0"/>
          </a:p>
          <a:p>
            <a:pPr>
              <a:buClr>
                <a:schemeClr val="accent1">
                  <a:lumMod val="75000"/>
                </a:schemeClr>
              </a:buClr>
            </a:pPr>
            <a:r>
              <a:rPr lang="en-US" baseline="0" dirty="0"/>
              <a:t> </a:t>
            </a:r>
            <a:endParaRPr lang="en-US" dirty="0"/>
          </a:p>
        </p:txBody>
      </p:sp>
      <p:sp>
        <p:nvSpPr>
          <p:cNvPr id="4" name="Slide Number Placeholder 3"/>
          <p:cNvSpPr>
            <a:spLocks noGrp="1"/>
          </p:cNvSpPr>
          <p:nvPr>
            <p:ph type="sldNum" sz="quarter" idx="10"/>
          </p:nvPr>
        </p:nvSpPr>
        <p:spPr/>
        <p:txBody>
          <a:bodyPr/>
          <a:lstStyle/>
          <a:p>
            <a:fld id="{1EEBE922-AC41-43A4-8240-8F0BDE3189A8}" type="slidenum">
              <a:rPr lang="en-US" smtClean="0"/>
              <a:t>8</a:t>
            </a:fld>
            <a:endParaRPr lang="en-US"/>
          </a:p>
        </p:txBody>
      </p:sp>
    </p:spTree>
    <p:extLst>
      <p:ext uri="{BB962C8B-B14F-4D97-AF65-F5344CB8AC3E}">
        <p14:creationId xmlns:p14="http://schemas.microsoft.com/office/powerpoint/2010/main" val="31503944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EEBE922-AC41-43A4-8240-8F0BDE3189A8}" type="slidenum">
              <a:rPr lang="en-US" smtClean="0"/>
              <a:t>9</a:t>
            </a:fld>
            <a:endParaRPr lang="en-US"/>
          </a:p>
        </p:txBody>
      </p:sp>
    </p:spTree>
    <p:extLst>
      <p:ext uri="{BB962C8B-B14F-4D97-AF65-F5344CB8AC3E}">
        <p14:creationId xmlns:p14="http://schemas.microsoft.com/office/powerpoint/2010/main" val="39235656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EEBE922-AC41-43A4-8240-8F0BDE3189A8}" type="slidenum">
              <a:rPr lang="en-US" smtClean="0"/>
              <a:t>10</a:t>
            </a:fld>
            <a:endParaRPr lang="en-US"/>
          </a:p>
        </p:txBody>
      </p:sp>
    </p:spTree>
    <p:extLst>
      <p:ext uri="{BB962C8B-B14F-4D97-AF65-F5344CB8AC3E}">
        <p14:creationId xmlns:p14="http://schemas.microsoft.com/office/powerpoint/2010/main" val="42904369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EEBE922-AC41-43A4-8240-8F0BDE3189A8}" type="slidenum">
              <a:rPr lang="en-US" smtClean="0"/>
              <a:t>11</a:t>
            </a:fld>
            <a:endParaRPr lang="en-US"/>
          </a:p>
        </p:txBody>
      </p:sp>
    </p:spTree>
    <p:extLst>
      <p:ext uri="{BB962C8B-B14F-4D97-AF65-F5344CB8AC3E}">
        <p14:creationId xmlns:p14="http://schemas.microsoft.com/office/powerpoint/2010/main" val="1814611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53327C9-37F5-4EAF-9C99-183D286462C0}" type="datetimeFigureOut">
              <a:rPr lang="en-US" smtClean="0"/>
              <a:t>8/8/2019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438B03-A356-4EB8-A8BB-3992B8B61AA3}" type="slidenum">
              <a:rPr lang="en-US" smtClean="0"/>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327C9-37F5-4EAF-9C99-183D286462C0}" type="datetimeFigureOut">
              <a:rPr lang="en-US" smtClean="0"/>
              <a:t>8/8/2019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438B03-A356-4EB8-A8BB-3992B8B61AA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3327C9-37F5-4EAF-9C99-183D286462C0}" type="datetimeFigureOut">
              <a:rPr lang="en-US" smtClean="0"/>
              <a:t>8/8/2019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438B03-A356-4EB8-A8BB-3992B8B61AA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327C9-37F5-4EAF-9C99-183D286462C0}" type="datetimeFigureOut">
              <a:rPr lang="en-US" smtClean="0"/>
              <a:t>8/8/2019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438B03-A356-4EB8-A8BB-3992B8B61AA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3327C9-37F5-4EAF-9C99-183D286462C0}" type="datetimeFigureOut">
              <a:rPr lang="en-US" smtClean="0"/>
              <a:t>8/8/2019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438B03-A356-4EB8-A8BB-3992B8B61AA3}"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3327C9-37F5-4EAF-9C99-183D286462C0}" type="datetimeFigureOut">
              <a:rPr lang="en-US" smtClean="0"/>
              <a:t>8/8/2019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438B03-A356-4EB8-A8BB-3992B8B61AA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3327C9-37F5-4EAF-9C99-183D286462C0}" type="datetimeFigureOut">
              <a:rPr lang="en-US" smtClean="0"/>
              <a:t>8/8/2019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438B03-A356-4EB8-A8BB-3992B8B61AA3}" type="slidenum">
              <a:rPr lang="en-US" smtClean="0"/>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3327C9-37F5-4EAF-9C99-183D286462C0}" type="datetimeFigureOut">
              <a:rPr lang="en-US" smtClean="0"/>
              <a:t>8/8/2019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438B03-A356-4EB8-A8BB-3992B8B61AA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3327C9-37F5-4EAF-9C99-183D286462C0}" type="datetimeFigureOut">
              <a:rPr lang="en-US" smtClean="0"/>
              <a:t>8/8/2019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438B03-A356-4EB8-A8BB-3992B8B61AA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3327C9-37F5-4EAF-9C99-183D286462C0}" type="datetimeFigureOut">
              <a:rPr lang="en-US" smtClean="0"/>
              <a:t>8/8/2019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438B03-A356-4EB8-A8BB-3992B8B61AA3}" type="slidenum">
              <a:rPr lang="en-US" smtClean="0"/>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3327C9-37F5-4EAF-9C99-183D286462C0}" type="datetimeFigureOut">
              <a:rPr lang="en-US" smtClean="0"/>
              <a:t>8/8/2019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438B03-A356-4EB8-A8BB-3992B8B61AA3}"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0"/>
            <a:lum/>
          </a:blip>
          <a:srcRect/>
          <a:stretch>
            <a:fillRect l="77000" t="5000" r="-4000" b="67000"/>
          </a:stretch>
        </a:blipFill>
        <a:effectLst/>
      </p:bgPr>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753327C9-37F5-4EAF-9C99-183D286462C0}" type="datetimeFigureOut">
              <a:rPr lang="en-US" smtClean="0"/>
              <a:t>8/8/2019</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46438B03-A356-4EB8-A8BB-3992B8B61AA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9.emf"/><Relationship Id="rId5" Type="http://schemas.openxmlformats.org/officeDocument/2006/relationships/image" Target="../media/image18.emf"/><Relationship Id="rId4" Type="http://schemas.openxmlformats.org/officeDocument/2006/relationships/image" Target="../media/image17.emf"/></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2.emf"/><Relationship Id="rId5" Type="http://schemas.openxmlformats.org/officeDocument/2006/relationships/image" Target="../media/image21.emf"/><Relationship Id="rId4" Type="http://schemas.openxmlformats.org/officeDocument/2006/relationships/image" Target="../media/image20.emf"/></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5.emf"/><Relationship Id="rId5" Type="http://schemas.openxmlformats.org/officeDocument/2006/relationships/image" Target="../media/image24.emf"/><Relationship Id="rId4" Type="http://schemas.openxmlformats.org/officeDocument/2006/relationships/image" Target="../media/image23.emf"/></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purchasing.idaho.gov/information-for-vendors/" TargetMode="External"/><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jpeg"/></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pn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5.png"/><Relationship Id="rId7" Type="http://schemas.openxmlformats.org/officeDocument/2006/relationships/diagramColors" Target="../diagrams/colors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1" y="-27771"/>
            <a:ext cx="9296401" cy="6885771"/>
          </a:xfrm>
          <a:prstGeom prst="rect">
            <a:avLst/>
          </a:prstGeom>
          <a:solidFill>
            <a:schemeClr val="accent1"/>
          </a:solidFill>
        </p:spPr>
      </p:pic>
      <p:sp>
        <p:nvSpPr>
          <p:cNvPr id="2" name="Title 1"/>
          <p:cNvSpPr>
            <a:spLocks noGrp="1"/>
          </p:cNvSpPr>
          <p:nvPr>
            <p:ph type="ctrTitle"/>
          </p:nvPr>
        </p:nvSpPr>
        <p:spPr>
          <a:xfrm>
            <a:off x="775836" y="4506831"/>
            <a:ext cx="7587515" cy="1143000"/>
          </a:xfrm>
        </p:spPr>
        <p:txBody>
          <a:bodyPr>
            <a:normAutofit fontScale="90000"/>
          </a:bodyPr>
          <a:lstStyle/>
          <a:p>
            <a:pPr algn="ctr"/>
            <a:br>
              <a:rPr lang="en-US" sz="1800" dirty="0">
                <a:solidFill>
                  <a:schemeClr val="bg1">
                    <a:lumMod val="95000"/>
                  </a:schemeClr>
                </a:solidFill>
              </a:rPr>
            </a:br>
            <a:br>
              <a:rPr lang="en-US" sz="1800" dirty="0">
                <a:solidFill>
                  <a:schemeClr val="bg1">
                    <a:lumMod val="95000"/>
                  </a:schemeClr>
                </a:solidFill>
              </a:rPr>
            </a:br>
            <a:br>
              <a:rPr lang="en-US" sz="4000" dirty="0">
                <a:solidFill>
                  <a:schemeClr val="bg1"/>
                </a:solidFill>
              </a:rPr>
            </a:br>
            <a:br>
              <a:rPr lang="en-US" sz="1800" dirty="0">
                <a:solidFill>
                  <a:schemeClr val="bg1">
                    <a:lumMod val="95000"/>
                  </a:schemeClr>
                </a:solidFill>
              </a:rPr>
            </a:br>
            <a:br>
              <a:rPr lang="en-US" sz="1800" dirty="0">
                <a:solidFill>
                  <a:schemeClr val="bg1">
                    <a:lumMod val="95000"/>
                  </a:schemeClr>
                </a:solidFill>
              </a:rPr>
            </a:br>
            <a:br>
              <a:rPr lang="en-US" sz="1800" dirty="0">
                <a:solidFill>
                  <a:schemeClr val="bg1">
                    <a:lumMod val="95000"/>
                  </a:schemeClr>
                </a:solidFill>
              </a:rPr>
            </a:br>
            <a:r>
              <a:rPr lang="en-US" sz="1800" dirty="0">
                <a:solidFill>
                  <a:schemeClr val="bg1">
                    <a:lumMod val="95000"/>
                  </a:schemeClr>
                </a:solidFill>
                <a:latin typeface="Baskerville Old Face" panose="02020602080505020303" pitchFamily="18" charset="0"/>
              </a:rPr>
              <a:t>Kaylee Starman</a:t>
            </a:r>
            <a:br>
              <a:rPr lang="en-US" sz="1800" dirty="0">
                <a:solidFill>
                  <a:schemeClr val="bg1">
                    <a:lumMod val="95000"/>
                  </a:schemeClr>
                </a:solidFill>
                <a:latin typeface="Baskerville Old Face" panose="02020602080505020303" pitchFamily="18" charset="0"/>
              </a:rPr>
            </a:br>
            <a:r>
              <a:rPr lang="en-US" sz="1800" dirty="0">
                <a:solidFill>
                  <a:schemeClr val="bg1">
                    <a:lumMod val="95000"/>
                  </a:schemeClr>
                </a:solidFill>
                <a:latin typeface="Baskerville Old Face" panose="02020602080505020303" pitchFamily="18" charset="0"/>
              </a:rPr>
              <a:t>contract Lead</a:t>
            </a:r>
            <a:br>
              <a:rPr lang="en-US" sz="1800" dirty="0">
                <a:solidFill>
                  <a:schemeClr val="bg1">
                    <a:lumMod val="95000"/>
                  </a:schemeClr>
                </a:solidFill>
                <a:latin typeface="Baskerville Old Face" panose="02020602080505020303" pitchFamily="18" charset="0"/>
              </a:rPr>
            </a:br>
            <a:r>
              <a:rPr lang="en-US" sz="1800" dirty="0">
                <a:solidFill>
                  <a:schemeClr val="bg1">
                    <a:lumMod val="95000"/>
                  </a:schemeClr>
                </a:solidFill>
                <a:latin typeface="Baskerville Old Face" panose="02020602080505020303" pitchFamily="18" charset="0"/>
              </a:rPr>
              <a:t>Idaho department of administration </a:t>
            </a:r>
            <a:br>
              <a:rPr lang="en-US" sz="1800" dirty="0">
                <a:solidFill>
                  <a:schemeClr val="bg1">
                    <a:lumMod val="95000"/>
                  </a:schemeClr>
                </a:solidFill>
                <a:latin typeface="Baskerville Old Face" panose="02020602080505020303" pitchFamily="18" charset="0"/>
              </a:rPr>
            </a:br>
            <a:r>
              <a:rPr lang="en-US" sz="1800" dirty="0">
                <a:solidFill>
                  <a:schemeClr val="bg1">
                    <a:lumMod val="95000"/>
                  </a:schemeClr>
                </a:solidFill>
                <a:latin typeface="Baskerville Old Face" panose="02020602080505020303" pitchFamily="18" charset="0"/>
              </a:rPr>
              <a:t>division of purchasing</a:t>
            </a:r>
            <a:endParaRPr lang="en-US" sz="5400" dirty="0">
              <a:solidFill>
                <a:schemeClr val="bg2"/>
              </a:solidFill>
              <a:latin typeface="Baskerville Old Face" panose="02020602080505020303" pitchFamily="18" charset="0"/>
            </a:endParaRPr>
          </a:p>
        </p:txBody>
      </p:sp>
      <p:sp>
        <p:nvSpPr>
          <p:cNvPr id="3" name="Subtitle 2"/>
          <p:cNvSpPr>
            <a:spLocks noGrp="1"/>
          </p:cNvSpPr>
          <p:nvPr>
            <p:ph type="subTitle" idx="1"/>
          </p:nvPr>
        </p:nvSpPr>
        <p:spPr>
          <a:xfrm>
            <a:off x="1140593" y="5864713"/>
            <a:ext cx="6858000" cy="522370"/>
          </a:xfrm>
        </p:spPr>
        <p:txBody>
          <a:bodyPr>
            <a:normAutofit fontScale="70000" lnSpcReduction="20000"/>
          </a:bodyPr>
          <a:lstStyle/>
          <a:p>
            <a:pPr algn="ctr"/>
            <a:r>
              <a:rPr lang="en-US" sz="2600" dirty="0">
                <a:ln w="0"/>
                <a:solidFill>
                  <a:srgbClr val="C00000"/>
                </a:solidFill>
                <a:effectLst>
                  <a:outerShdw blurRad="38100" dist="19050" dir="2700000" algn="tl" rotWithShape="0">
                    <a:schemeClr val="dk1">
                      <a:alpha val="40000"/>
                    </a:schemeClr>
                  </a:outerShdw>
                </a:effectLst>
                <a:latin typeface="Baskerville Old Face" panose="02020602080505020303" pitchFamily="18" charset="0"/>
              </a:rPr>
              <a:t>August 6, 2019</a:t>
            </a:r>
            <a:br>
              <a:rPr lang="en-US" dirty="0">
                <a:ln w="0"/>
                <a:solidFill>
                  <a:srgbClr val="C00000"/>
                </a:solidFill>
                <a:effectLst>
                  <a:outerShdw blurRad="38100" dist="19050" dir="2700000" algn="tl" rotWithShape="0">
                    <a:schemeClr val="dk1">
                      <a:alpha val="40000"/>
                    </a:schemeClr>
                  </a:outerShdw>
                </a:effectLst>
              </a:rPr>
            </a:br>
            <a:endParaRPr lang="en-US" dirty="0">
              <a:ln w="0"/>
              <a:solidFill>
                <a:srgbClr val="C00000"/>
              </a:solidFill>
              <a:effectLst>
                <a:outerShdw blurRad="38100" dist="19050" dir="2700000" algn="tl" rotWithShape="0">
                  <a:schemeClr val="dk1">
                    <a:alpha val="40000"/>
                  </a:schemeClr>
                </a:outerShdw>
              </a:effectLst>
            </a:endParaRPr>
          </a:p>
        </p:txBody>
      </p:sp>
      <p:cxnSp>
        <p:nvCxnSpPr>
          <p:cNvPr id="7" name="Straight Connector 6"/>
          <p:cNvCxnSpPr/>
          <p:nvPr/>
        </p:nvCxnSpPr>
        <p:spPr>
          <a:xfrm>
            <a:off x="1101291" y="4191000"/>
            <a:ext cx="693660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09600" y="2491915"/>
            <a:ext cx="8055751" cy="1754326"/>
          </a:xfrm>
          <a:prstGeom prst="rect">
            <a:avLst/>
          </a:prstGeom>
          <a:noFill/>
        </p:spPr>
        <p:txBody>
          <a:bodyPr wrap="square" rtlCol="0">
            <a:spAutoFit/>
          </a:bodyPr>
          <a:lstStyle/>
          <a:p>
            <a:pPr algn="ctr"/>
            <a:r>
              <a:rPr lang="en-US" sz="5400" b="1" dirty="0">
                <a:ln w="0"/>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lin ang="16200000" scaled="1"/>
                  <a:tileRect/>
                </a:gradFill>
                <a:effectLst>
                  <a:outerShdw blurRad="38100" dist="19050" dir="2700000" algn="tl" rotWithShape="0">
                    <a:schemeClr val="dk1">
                      <a:alpha val="40000"/>
                    </a:schemeClr>
                  </a:outerShdw>
                </a:effectLst>
                <a:latin typeface="Baskerville Old Face" panose="02020602080505020303" pitchFamily="18" charset="0"/>
              </a:rPr>
              <a:t>Statewide Temporary Staffing Services- Overview</a:t>
            </a:r>
          </a:p>
        </p:txBody>
      </p:sp>
      <p:pic>
        <p:nvPicPr>
          <p:cNvPr id="5" name="Picture 4">
            <a:extLst>
              <a:ext uri="{FF2B5EF4-FFF2-40B4-BE49-F238E27FC236}">
                <a16:creationId xmlns:a16="http://schemas.microsoft.com/office/drawing/2014/main" id="{DD47CBA0-94AB-4900-B5CE-426F86A4155D}"/>
              </a:ext>
            </a:extLst>
          </p:cNvPr>
          <p:cNvPicPr>
            <a:picLocks noChangeAspect="1"/>
          </p:cNvPicPr>
          <p:nvPr/>
        </p:nvPicPr>
        <p:blipFill>
          <a:blip r:embed="rId4"/>
          <a:stretch>
            <a:fillRect/>
          </a:stretch>
        </p:blipFill>
        <p:spPr>
          <a:xfrm>
            <a:off x="3312293" y="77201"/>
            <a:ext cx="2514600" cy="2514600"/>
          </a:xfrm>
          <a:prstGeom prst="ellipse">
            <a:avLst/>
          </a:prstGeom>
          <a:ln>
            <a:noFill/>
          </a:ln>
          <a:effectLst>
            <a:outerShdw blurRad="1270000" sx="102000" sy="102000" algn="ctr" rotWithShape="0">
              <a:schemeClr val="bg1">
                <a:alpha val="40000"/>
              </a:schemeClr>
            </a:outerShdw>
            <a:softEdge rad="112500"/>
          </a:effectLst>
        </p:spPr>
      </p:pic>
    </p:spTree>
    <p:extLst>
      <p:ext uri="{BB962C8B-B14F-4D97-AF65-F5344CB8AC3E}">
        <p14:creationId xmlns:p14="http://schemas.microsoft.com/office/powerpoint/2010/main" val="953224470"/>
      </p:ext>
    </p:extLst>
  </p:cSld>
  <p:clrMapOvr>
    <a:masterClrMapping/>
  </p:clrMapOvr>
  <mc:AlternateContent xmlns:mc="http://schemas.openxmlformats.org/markup-compatibility/2006" xmlns:p14="http://schemas.microsoft.com/office/powerpoint/2010/main">
    <mc:Choice Requires="p14">
      <p:transition p14:dur="0" advClick="0" advTm="7000"/>
    </mc:Choice>
    <mc:Fallback xmlns="">
      <p:transition advClick="0" advTm="7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84392FA-BE77-4BFF-9230-68439DDA0035}"/>
              </a:ext>
            </a:extLst>
          </p:cNvPr>
          <p:cNvPicPr>
            <a:picLocks noChangeAspect="1"/>
          </p:cNvPicPr>
          <p:nvPr/>
        </p:nvPicPr>
        <p:blipFill>
          <a:blip r:embed="rId3"/>
          <a:stretch>
            <a:fillRect/>
          </a:stretch>
        </p:blipFill>
        <p:spPr>
          <a:xfrm>
            <a:off x="1346936" y="401776"/>
            <a:ext cx="6450127" cy="6456224"/>
          </a:xfrm>
          <a:prstGeom prst="rect">
            <a:avLst/>
          </a:prstGeom>
        </p:spPr>
      </p:pic>
      <p:pic>
        <p:nvPicPr>
          <p:cNvPr id="4" name="Picture 3">
            <a:extLst>
              <a:ext uri="{FF2B5EF4-FFF2-40B4-BE49-F238E27FC236}">
                <a16:creationId xmlns:a16="http://schemas.microsoft.com/office/drawing/2014/main" id="{99BCFBD2-D9CA-46E5-820A-88A767B78B0C}"/>
              </a:ext>
            </a:extLst>
          </p:cNvPr>
          <p:cNvPicPr>
            <a:picLocks noChangeAspect="1"/>
          </p:cNvPicPr>
          <p:nvPr/>
        </p:nvPicPr>
        <p:blipFill>
          <a:blip r:embed="rId4"/>
          <a:stretch>
            <a:fillRect/>
          </a:stretch>
        </p:blipFill>
        <p:spPr>
          <a:xfrm>
            <a:off x="609600" y="1332570"/>
            <a:ext cx="7924800" cy="1766968"/>
          </a:xfrm>
          <a:prstGeom prst="rect">
            <a:avLst/>
          </a:prstGeom>
          <a:scene3d>
            <a:camera prst="orthographicFront"/>
            <a:lightRig rig="threePt" dir="t"/>
          </a:scene3d>
          <a:sp3d>
            <a:bevelT/>
          </a:sp3d>
        </p:spPr>
      </p:pic>
      <p:pic>
        <p:nvPicPr>
          <p:cNvPr id="5" name="Picture 4">
            <a:extLst>
              <a:ext uri="{FF2B5EF4-FFF2-40B4-BE49-F238E27FC236}">
                <a16:creationId xmlns:a16="http://schemas.microsoft.com/office/drawing/2014/main" id="{7FE511CB-8AC0-4612-8934-78007D8B84C8}"/>
              </a:ext>
            </a:extLst>
          </p:cNvPr>
          <p:cNvPicPr>
            <a:picLocks noChangeAspect="1"/>
          </p:cNvPicPr>
          <p:nvPr/>
        </p:nvPicPr>
        <p:blipFill>
          <a:blip r:embed="rId5"/>
          <a:stretch>
            <a:fillRect/>
          </a:stretch>
        </p:blipFill>
        <p:spPr>
          <a:xfrm>
            <a:off x="584349" y="3527574"/>
            <a:ext cx="7924800" cy="1157395"/>
          </a:xfrm>
          <a:prstGeom prst="rect">
            <a:avLst/>
          </a:prstGeom>
          <a:scene3d>
            <a:camera prst="orthographicFront"/>
            <a:lightRig rig="threePt" dir="t"/>
          </a:scene3d>
          <a:sp3d>
            <a:bevelT/>
          </a:sp3d>
        </p:spPr>
      </p:pic>
      <p:pic>
        <p:nvPicPr>
          <p:cNvPr id="6" name="Picture 5">
            <a:extLst>
              <a:ext uri="{FF2B5EF4-FFF2-40B4-BE49-F238E27FC236}">
                <a16:creationId xmlns:a16="http://schemas.microsoft.com/office/drawing/2014/main" id="{0564A851-30F0-4F7A-BFB5-2DFF64F45EB3}"/>
              </a:ext>
            </a:extLst>
          </p:cNvPr>
          <p:cNvPicPr>
            <a:picLocks noChangeAspect="1"/>
          </p:cNvPicPr>
          <p:nvPr/>
        </p:nvPicPr>
        <p:blipFill>
          <a:blip r:embed="rId6"/>
          <a:stretch>
            <a:fillRect/>
          </a:stretch>
        </p:blipFill>
        <p:spPr>
          <a:xfrm>
            <a:off x="584349" y="5087605"/>
            <a:ext cx="7975302" cy="1600200"/>
          </a:xfrm>
          <a:prstGeom prst="rect">
            <a:avLst/>
          </a:prstGeom>
          <a:scene3d>
            <a:camera prst="orthographicFront"/>
            <a:lightRig rig="threePt" dir="t"/>
          </a:scene3d>
          <a:sp3d>
            <a:bevelT/>
          </a:sp3d>
        </p:spPr>
      </p:pic>
      <p:sp>
        <p:nvSpPr>
          <p:cNvPr id="7" name="Title 1">
            <a:extLst>
              <a:ext uri="{FF2B5EF4-FFF2-40B4-BE49-F238E27FC236}">
                <a16:creationId xmlns:a16="http://schemas.microsoft.com/office/drawing/2014/main" id="{3A6059EE-B6C3-4CD3-9B50-0C1623A44F16}"/>
              </a:ext>
            </a:extLst>
          </p:cNvPr>
          <p:cNvSpPr>
            <a:spLocks noGrp="1"/>
          </p:cNvSpPr>
          <p:nvPr>
            <p:ph type="title"/>
          </p:nvPr>
        </p:nvSpPr>
        <p:spPr>
          <a:xfrm>
            <a:off x="0" y="330337"/>
            <a:ext cx="8800283" cy="601906"/>
          </a:xfrm>
        </p:spPr>
        <p:txBody>
          <a:bodyPr>
            <a:normAutofit/>
          </a:bodyPr>
          <a:lstStyle/>
          <a:p>
            <a:pPr algn="ctr"/>
            <a:r>
              <a:rPr lang="en-US" sz="3200" b="1" dirty="0">
                <a:latin typeface="Baskerville Old Face" panose="02020602080505020303" pitchFamily="18" charset="0"/>
              </a:rPr>
              <a:t>Categories/Regions Awarded </a:t>
            </a:r>
            <a:endParaRPr lang="en-US" sz="3200" dirty="0"/>
          </a:p>
        </p:txBody>
      </p:sp>
      <p:sp>
        <p:nvSpPr>
          <p:cNvPr id="8" name="Rectangle: Rounded Corners 7">
            <a:extLst>
              <a:ext uri="{FF2B5EF4-FFF2-40B4-BE49-F238E27FC236}">
                <a16:creationId xmlns:a16="http://schemas.microsoft.com/office/drawing/2014/main" id="{541D7661-B067-40FB-93D4-1FA7F971202B}"/>
              </a:ext>
            </a:extLst>
          </p:cNvPr>
          <p:cNvSpPr/>
          <p:nvPr/>
        </p:nvSpPr>
        <p:spPr>
          <a:xfrm>
            <a:off x="3390083" y="1066800"/>
            <a:ext cx="2020116" cy="265770"/>
          </a:xfrm>
          <a:prstGeom prst="roundRect">
            <a:avLst/>
          </a:prstGeom>
          <a:solidFill>
            <a:srgbClr val="D9D9D9"/>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Arial Narrow" panose="020B0606020202030204" pitchFamily="34" charset="0"/>
              </a:rPr>
              <a:t>SBPO20200075</a:t>
            </a:r>
          </a:p>
        </p:txBody>
      </p:sp>
      <p:sp>
        <p:nvSpPr>
          <p:cNvPr id="13" name="Rectangle: Rounded Corners 12">
            <a:extLst>
              <a:ext uri="{FF2B5EF4-FFF2-40B4-BE49-F238E27FC236}">
                <a16:creationId xmlns:a16="http://schemas.microsoft.com/office/drawing/2014/main" id="{7C0F7360-4A8E-4A1E-8573-41176A7D16A2}"/>
              </a:ext>
            </a:extLst>
          </p:cNvPr>
          <p:cNvSpPr/>
          <p:nvPr/>
        </p:nvSpPr>
        <p:spPr>
          <a:xfrm>
            <a:off x="3390083" y="4847235"/>
            <a:ext cx="2020116" cy="265770"/>
          </a:xfrm>
          <a:prstGeom prst="roundRect">
            <a:avLst/>
          </a:prstGeom>
          <a:solidFill>
            <a:srgbClr val="D9D9D9"/>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Arial Narrow" panose="020B0606020202030204" pitchFamily="34" charset="0"/>
              </a:rPr>
              <a:t>SBPO20200080</a:t>
            </a:r>
          </a:p>
        </p:txBody>
      </p:sp>
      <p:sp>
        <p:nvSpPr>
          <p:cNvPr id="14" name="Rectangle: Rounded Corners 13">
            <a:extLst>
              <a:ext uri="{FF2B5EF4-FFF2-40B4-BE49-F238E27FC236}">
                <a16:creationId xmlns:a16="http://schemas.microsoft.com/office/drawing/2014/main" id="{E23B7DD7-87B1-4FB2-B305-97C05C72C220}"/>
              </a:ext>
            </a:extLst>
          </p:cNvPr>
          <p:cNvSpPr/>
          <p:nvPr/>
        </p:nvSpPr>
        <p:spPr>
          <a:xfrm>
            <a:off x="3390083" y="3261804"/>
            <a:ext cx="2020116" cy="265770"/>
          </a:xfrm>
          <a:prstGeom prst="roundRect">
            <a:avLst/>
          </a:prstGeom>
          <a:solidFill>
            <a:srgbClr val="D9D9D9"/>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Arial Narrow" panose="020B0606020202030204" pitchFamily="34" charset="0"/>
              </a:rPr>
              <a:t>SBPO20200078</a:t>
            </a:r>
          </a:p>
        </p:txBody>
      </p:sp>
    </p:spTree>
    <p:extLst>
      <p:ext uri="{BB962C8B-B14F-4D97-AF65-F5344CB8AC3E}">
        <p14:creationId xmlns:p14="http://schemas.microsoft.com/office/powerpoint/2010/main" val="564661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CE44978-9C05-44C2-AF98-F9EA1B45B620}"/>
              </a:ext>
            </a:extLst>
          </p:cNvPr>
          <p:cNvPicPr>
            <a:picLocks noChangeAspect="1"/>
          </p:cNvPicPr>
          <p:nvPr/>
        </p:nvPicPr>
        <p:blipFill>
          <a:blip r:embed="rId3"/>
          <a:stretch>
            <a:fillRect/>
          </a:stretch>
        </p:blipFill>
        <p:spPr>
          <a:xfrm>
            <a:off x="1270730" y="155164"/>
            <a:ext cx="6602540" cy="6547671"/>
          </a:xfrm>
          <a:prstGeom prst="rect">
            <a:avLst/>
          </a:prstGeom>
        </p:spPr>
      </p:pic>
      <p:pic>
        <p:nvPicPr>
          <p:cNvPr id="4" name="Picture 3">
            <a:extLst>
              <a:ext uri="{FF2B5EF4-FFF2-40B4-BE49-F238E27FC236}">
                <a16:creationId xmlns:a16="http://schemas.microsoft.com/office/drawing/2014/main" id="{A00CB1BD-B72B-4E71-AACB-BBD461FB727F}"/>
              </a:ext>
            </a:extLst>
          </p:cNvPr>
          <p:cNvPicPr>
            <a:picLocks noChangeAspect="1"/>
          </p:cNvPicPr>
          <p:nvPr/>
        </p:nvPicPr>
        <p:blipFill>
          <a:blip r:embed="rId4"/>
          <a:stretch>
            <a:fillRect/>
          </a:stretch>
        </p:blipFill>
        <p:spPr>
          <a:xfrm>
            <a:off x="685800" y="1257445"/>
            <a:ext cx="7772400" cy="1559490"/>
          </a:xfrm>
          <a:prstGeom prst="rect">
            <a:avLst/>
          </a:prstGeom>
          <a:scene3d>
            <a:camera prst="orthographicFront"/>
            <a:lightRig rig="threePt" dir="t"/>
          </a:scene3d>
          <a:sp3d>
            <a:bevelT/>
          </a:sp3d>
        </p:spPr>
      </p:pic>
      <p:pic>
        <p:nvPicPr>
          <p:cNvPr id="5" name="Picture 4">
            <a:extLst>
              <a:ext uri="{FF2B5EF4-FFF2-40B4-BE49-F238E27FC236}">
                <a16:creationId xmlns:a16="http://schemas.microsoft.com/office/drawing/2014/main" id="{49090139-E74E-48B9-9662-4CA626C846F8}"/>
              </a:ext>
            </a:extLst>
          </p:cNvPr>
          <p:cNvPicPr>
            <a:picLocks noChangeAspect="1"/>
          </p:cNvPicPr>
          <p:nvPr/>
        </p:nvPicPr>
        <p:blipFill>
          <a:blip r:embed="rId5"/>
          <a:stretch>
            <a:fillRect/>
          </a:stretch>
        </p:blipFill>
        <p:spPr>
          <a:xfrm>
            <a:off x="708891" y="3224173"/>
            <a:ext cx="7772400" cy="1498333"/>
          </a:xfrm>
          <a:prstGeom prst="rect">
            <a:avLst/>
          </a:prstGeom>
          <a:scene3d>
            <a:camera prst="orthographicFront"/>
            <a:lightRig rig="threePt" dir="t"/>
          </a:scene3d>
          <a:sp3d>
            <a:bevelT/>
          </a:sp3d>
        </p:spPr>
      </p:pic>
      <p:pic>
        <p:nvPicPr>
          <p:cNvPr id="6" name="Picture 5">
            <a:extLst>
              <a:ext uri="{FF2B5EF4-FFF2-40B4-BE49-F238E27FC236}">
                <a16:creationId xmlns:a16="http://schemas.microsoft.com/office/drawing/2014/main" id="{84D645A6-A2E9-4A18-9866-A5EFF5BE5B46}"/>
              </a:ext>
            </a:extLst>
          </p:cNvPr>
          <p:cNvPicPr>
            <a:picLocks noChangeAspect="1"/>
          </p:cNvPicPr>
          <p:nvPr/>
        </p:nvPicPr>
        <p:blipFill>
          <a:blip r:embed="rId6"/>
          <a:stretch>
            <a:fillRect/>
          </a:stretch>
        </p:blipFill>
        <p:spPr>
          <a:xfrm>
            <a:off x="718127" y="5181600"/>
            <a:ext cx="7772400" cy="1559488"/>
          </a:xfrm>
          <a:prstGeom prst="rect">
            <a:avLst/>
          </a:prstGeom>
          <a:scene3d>
            <a:camera prst="orthographicFront"/>
            <a:lightRig rig="threePt" dir="t"/>
          </a:scene3d>
          <a:sp3d>
            <a:bevelT/>
          </a:sp3d>
        </p:spPr>
      </p:pic>
      <p:sp>
        <p:nvSpPr>
          <p:cNvPr id="3" name="Rectangle 2">
            <a:extLst>
              <a:ext uri="{FF2B5EF4-FFF2-40B4-BE49-F238E27FC236}">
                <a16:creationId xmlns:a16="http://schemas.microsoft.com/office/drawing/2014/main" id="{2C05E202-9B0F-4EA8-9DC9-AAF07F2DA8B1}"/>
              </a:ext>
            </a:extLst>
          </p:cNvPr>
          <p:cNvSpPr/>
          <p:nvPr/>
        </p:nvSpPr>
        <p:spPr>
          <a:xfrm>
            <a:off x="1854063" y="315221"/>
            <a:ext cx="5740674" cy="584775"/>
          </a:xfrm>
          <a:prstGeom prst="rect">
            <a:avLst/>
          </a:prstGeom>
        </p:spPr>
        <p:txBody>
          <a:bodyPr wrap="none">
            <a:spAutoFit/>
          </a:bodyPr>
          <a:lstStyle/>
          <a:p>
            <a:r>
              <a:rPr lang="en-US" sz="3200" b="1" spc="-100" dirty="0">
                <a:solidFill>
                  <a:srgbClr val="242852"/>
                </a:solidFill>
                <a:latin typeface="Baskerville Old Face" panose="02020602080505020303" pitchFamily="18" charset="0"/>
                <a:ea typeface="+mj-ea"/>
                <a:cs typeface="+mj-cs"/>
              </a:rPr>
              <a:t>Categories/Regions Awarded </a:t>
            </a:r>
            <a:r>
              <a:rPr lang="en-US" sz="3200" b="1" spc="-100" dirty="0" err="1">
                <a:solidFill>
                  <a:srgbClr val="242852"/>
                </a:solidFill>
                <a:latin typeface="Baskerville Old Face" panose="02020602080505020303" pitchFamily="18" charset="0"/>
                <a:ea typeface="+mj-ea"/>
                <a:cs typeface="+mj-cs"/>
              </a:rPr>
              <a:t>Cont</a:t>
            </a:r>
            <a:r>
              <a:rPr lang="en-US" sz="3200" b="1" spc="-100" dirty="0">
                <a:solidFill>
                  <a:srgbClr val="242852"/>
                </a:solidFill>
                <a:latin typeface="Baskerville Old Face" panose="02020602080505020303" pitchFamily="18" charset="0"/>
                <a:ea typeface="+mj-ea"/>
                <a:cs typeface="+mj-cs"/>
              </a:rPr>
              <a:t>… </a:t>
            </a:r>
            <a:endParaRPr lang="en-US" dirty="0"/>
          </a:p>
        </p:txBody>
      </p:sp>
      <p:sp>
        <p:nvSpPr>
          <p:cNvPr id="7" name="Rectangle: Rounded Corners 6">
            <a:extLst>
              <a:ext uri="{FF2B5EF4-FFF2-40B4-BE49-F238E27FC236}">
                <a16:creationId xmlns:a16="http://schemas.microsoft.com/office/drawing/2014/main" id="{CD7EAF13-2751-4253-9279-8283A9280690}"/>
              </a:ext>
            </a:extLst>
          </p:cNvPr>
          <p:cNvSpPr/>
          <p:nvPr/>
        </p:nvSpPr>
        <p:spPr>
          <a:xfrm>
            <a:off x="3387436" y="1024558"/>
            <a:ext cx="2020116" cy="265770"/>
          </a:xfrm>
          <a:prstGeom prst="roundRect">
            <a:avLst/>
          </a:prstGeom>
          <a:solidFill>
            <a:srgbClr val="D9D9D9"/>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Arial Narrow" panose="020B0606020202030204" pitchFamily="34" charset="0"/>
              </a:rPr>
              <a:t>SBPO20200077</a:t>
            </a:r>
          </a:p>
        </p:txBody>
      </p:sp>
      <p:sp>
        <p:nvSpPr>
          <p:cNvPr id="8" name="Rectangle: Rounded Corners 7">
            <a:extLst>
              <a:ext uri="{FF2B5EF4-FFF2-40B4-BE49-F238E27FC236}">
                <a16:creationId xmlns:a16="http://schemas.microsoft.com/office/drawing/2014/main" id="{6D703100-AFB0-4089-A9FF-61A3B155C55C}"/>
              </a:ext>
            </a:extLst>
          </p:cNvPr>
          <p:cNvSpPr/>
          <p:nvPr/>
        </p:nvSpPr>
        <p:spPr>
          <a:xfrm>
            <a:off x="3463636" y="2958403"/>
            <a:ext cx="2020116" cy="265770"/>
          </a:xfrm>
          <a:prstGeom prst="roundRect">
            <a:avLst/>
          </a:prstGeom>
          <a:solidFill>
            <a:srgbClr val="D9D9D9"/>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Arial Narrow" panose="020B0606020202030204" pitchFamily="34" charset="0"/>
              </a:rPr>
              <a:t>SBPO20200076</a:t>
            </a:r>
          </a:p>
        </p:txBody>
      </p:sp>
      <p:sp>
        <p:nvSpPr>
          <p:cNvPr id="9" name="Rectangle: Rounded Corners 8">
            <a:extLst>
              <a:ext uri="{FF2B5EF4-FFF2-40B4-BE49-F238E27FC236}">
                <a16:creationId xmlns:a16="http://schemas.microsoft.com/office/drawing/2014/main" id="{49C864F4-C83A-440B-8604-787EFF3B14FE}"/>
              </a:ext>
            </a:extLst>
          </p:cNvPr>
          <p:cNvSpPr/>
          <p:nvPr/>
        </p:nvSpPr>
        <p:spPr>
          <a:xfrm>
            <a:off x="3463636" y="4956295"/>
            <a:ext cx="2020116" cy="265770"/>
          </a:xfrm>
          <a:prstGeom prst="roundRect">
            <a:avLst/>
          </a:prstGeom>
          <a:solidFill>
            <a:srgbClr val="D9D9D9"/>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Arial Narrow" panose="020B0606020202030204" pitchFamily="34" charset="0"/>
              </a:rPr>
              <a:t>SBPO20200079</a:t>
            </a:r>
          </a:p>
        </p:txBody>
      </p:sp>
    </p:spTree>
    <p:extLst>
      <p:ext uri="{BB962C8B-B14F-4D97-AF65-F5344CB8AC3E}">
        <p14:creationId xmlns:p14="http://schemas.microsoft.com/office/powerpoint/2010/main" val="3089417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415569C-86F3-4E0F-BD1E-765AF59C1611}"/>
              </a:ext>
            </a:extLst>
          </p:cNvPr>
          <p:cNvPicPr>
            <a:picLocks noChangeAspect="1"/>
          </p:cNvPicPr>
          <p:nvPr/>
        </p:nvPicPr>
        <p:blipFill>
          <a:blip r:embed="rId3"/>
          <a:stretch>
            <a:fillRect/>
          </a:stretch>
        </p:blipFill>
        <p:spPr>
          <a:xfrm>
            <a:off x="1270730" y="155164"/>
            <a:ext cx="6602540" cy="6547671"/>
          </a:xfrm>
          <a:prstGeom prst="rect">
            <a:avLst/>
          </a:prstGeom>
        </p:spPr>
      </p:pic>
      <p:pic>
        <p:nvPicPr>
          <p:cNvPr id="4" name="Picture 3">
            <a:extLst>
              <a:ext uri="{FF2B5EF4-FFF2-40B4-BE49-F238E27FC236}">
                <a16:creationId xmlns:a16="http://schemas.microsoft.com/office/drawing/2014/main" id="{B9924BE3-E85B-4B12-87C2-ABD1E0B72177}"/>
              </a:ext>
            </a:extLst>
          </p:cNvPr>
          <p:cNvPicPr>
            <a:picLocks noChangeAspect="1"/>
          </p:cNvPicPr>
          <p:nvPr/>
        </p:nvPicPr>
        <p:blipFill>
          <a:blip r:embed="rId4"/>
          <a:stretch>
            <a:fillRect/>
          </a:stretch>
        </p:blipFill>
        <p:spPr>
          <a:xfrm>
            <a:off x="556417" y="1267572"/>
            <a:ext cx="8024319" cy="1610035"/>
          </a:xfrm>
          <a:prstGeom prst="rect">
            <a:avLst/>
          </a:prstGeom>
          <a:scene3d>
            <a:camera prst="orthographicFront"/>
            <a:lightRig rig="threePt" dir="t"/>
          </a:scene3d>
          <a:sp3d>
            <a:bevelT/>
          </a:sp3d>
        </p:spPr>
      </p:pic>
      <p:pic>
        <p:nvPicPr>
          <p:cNvPr id="5" name="Picture 4">
            <a:extLst>
              <a:ext uri="{FF2B5EF4-FFF2-40B4-BE49-F238E27FC236}">
                <a16:creationId xmlns:a16="http://schemas.microsoft.com/office/drawing/2014/main" id="{389BA6EA-156B-4375-B868-5F06E1B55C8D}"/>
              </a:ext>
            </a:extLst>
          </p:cNvPr>
          <p:cNvPicPr>
            <a:picLocks noChangeAspect="1"/>
          </p:cNvPicPr>
          <p:nvPr/>
        </p:nvPicPr>
        <p:blipFill>
          <a:blip r:embed="rId5"/>
          <a:stretch>
            <a:fillRect/>
          </a:stretch>
        </p:blipFill>
        <p:spPr>
          <a:xfrm>
            <a:off x="556417" y="3300786"/>
            <a:ext cx="8046215" cy="1610035"/>
          </a:xfrm>
          <a:prstGeom prst="rect">
            <a:avLst/>
          </a:prstGeom>
          <a:scene3d>
            <a:camera prst="orthographicFront"/>
            <a:lightRig rig="threePt" dir="t"/>
          </a:scene3d>
          <a:sp3d>
            <a:bevelT/>
          </a:sp3d>
        </p:spPr>
      </p:pic>
      <p:pic>
        <p:nvPicPr>
          <p:cNvPr id="6" name="Picture 5">
            <a:extLst>
              <a:ext uri="{FF2B5EF4-FFF2-40B4-BE49-F238E27FC236}">
                <a16:creationId xmlns:a16="http://schemas.microsoft.com/office/drawing/2014/main" id="{E25735FA-CB59-4766-84CB-283C0DE43D56}"/>
              </a:ext>
            </a:extLst>
          </p:cNvPr>
          <p:cNvPicPr>
            <a:picLocks noChangeAspect="1"/>
          </p:cNvPicPr>
          <p:nvPr/>
        </p:nvPicPr>
        <p:blipFill>
          <a:blip r:embed="rId6"/>
          <a:stretch>
            <a:fillRect/>
          </a:stretch>
        </p:blipFill>
        <p:spPr>
          <a:xfrm>
            <a:off x="556417" y="5334000"/>
            <a:ext cx="8024319" cy="1383433"/>
          </a:xfrm>
          <a:prstGeom prst="rect">
            <a:avLst/>
          </a:prstGeom>
          <a:scene3d>
            <a:camera prst="orthographicFront"/>
            <a:lightRig rig="threePt" dir="t"/>
          </a:scene3d>
          <a:sp3d>
            <a:bevelT/>
          </a:sp3d>
        </p:spPr>
      </p:pic>
      <p:sp>
        <p:nvSpPr>
          <p:cNvPr id="7" name="Rectangle 6">
            <a:extLst>
              <a:ext uri="{FF2B5EF4-FFF2-40B4-BE49-F238E27FC236}">
                <a16:creationId xmlns:a16="http://schemas.microsoft.com/office/drawing/2014/main" id="{2693887F-C86E-463F-8EC9-36FE777A52D3}"/>
              </a:ext>
            </a:extLst>
          </p:cNvPr>
          <p:cNvSpPr/>
          <p:nvPr/>
        </p:nvSpPr>
        <p:spPr>
          <a:xfrm>
            <a:off x="1828800" y="310385"/>
            <a:ext cx="5740674" cy="584775"/>
          </a:xfrm>
          <a:prstGeom prst="rect">
            <a:avLst/>
          </a:prstGeom>
        </p:spPr>
        <p:txBody>
          <a:bodyPr wrap="none">
            <a:spAutoFit/>
          </a:bodyPr>
          <a:lstStyle/>
          <a:p>
            <a:r>
              <a:rPr lang="en-US" sz="3200" b="1" spc="-100" dirty="0">
                <a:solidFill>
                  <a:srgbClr val="242852"/>
                </a:solidFill>
                <a:latin typeface="Baskerville Old Face" panose="02020602080505020303" pitchFamily="18" charset="0"/>
                <a:ea typeface="+mj-ea"/>
                <a:cs typeface="+mj-cs"/>
              </a:rPr>
              <a:t>Categories/Regions Awarded </a:t>
            </a:r>
            <a:r>
              <a:rPr lang="en-US" sz="3200" b="1" spc="-100" dirty="0" err="1">
                <a:solidFill>
                  <a:srgbClr val="242852"/>
                </a:solidFill>
                <a:latin typeface="Baskerville Old Face" panose="02020602080505020303" pitchFamily="18" charset="0"/>
                <a:ea typeface="+mj-ea"/>
                <a:cs typeface="+mj-cs"/>
              </a:rPr>
              <a:t>Cont</a:t>
            </a:r>
            <a:r>
              <a:rPr lang="en-US" sz="3200" b="1" spc="-100" dirty="0">
                <a:solidFill>
                  <a:srgbClr val="242852"/>
                </a:solidFill>
                <a:latin typeface="Baskerville Old Face" panose="02020602080505020303" pitchFamily="18" charset="0"/>
                <a:ea typeface="+mj-ea"/>
                <a:cs typeface="+mj-cs"/>
              </a:rPr>
              <a:t>… </a:t>
            </a:r>
            <a:endParaRPr lang="en-US" dirty="0"/>
          </a:p>
        </p:txBody>
      </p:sp>
      <p:sp>
        <p:nvSpPr>
          <p:cNvPr id="8" name="Rectangle: Rounded Corners 7">
            <a:extLst>
              <a:ext uri="{FF2B5EF4-FFF2-40B4-BE49-F238E27FC236}">
                <a16:creationId xmlns:a16="http://schemas.microsoft.com/office/drawing/2014/main" id="{229D9C94-4775-4048-9355-31350871914D}"/>
              </a:ext>
            </a:extLst>
          </p:cNvPr>
          <p:cNvSpPr/>
          <p:nvPr/>
        </p:nvSpPr>
        <p:spPr>
          <a:xfrm>
            <a:off x="3359864" y="1013320"/>
            <a:ext cx="2020116" cy="265770"/>
          </a:xfrm>
          <a:prstGeom prst="roundRect">
            <a:avLst/>
          </a:prstGeom>
          <a:solidFill>
            <a:srgbClr val="D9D9D9"/>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Arial Narrow" panose="020B0606020202030204" pitchFamily="34" charset="0"/>
              </a:rPr>
              <a:t>SBPO20200082</a:t>
            </a:r>
            <a:endParaRPr lang="en-US" b="1" dirty="0">
              <a:solidFill>
                <a:schemeClr val="tx1"/>
              </a:solidFill>
              <a:latin typeface="Arial Narrow" panose="020B0606020202030204" pitchFamily="34" charset="0"/>
            </a:endParaRPr>
          </a:p>
        </p:txBody>
      </p:sp>
      <p:sp>
        <p:nvSpPr>
          <p:cNvPr id="9" name="Rectangle: Rounded Corners 8">
            <a:extLst>
              <a:ext uri="{FF2B5EF4-FFF2-40B4-BE49-F238E27FC236}">
                <a16:creationId xmlns:a16="http://schemas.microsoft.com/office/drawing/2014/main" id="{6AE9FCA9-CD6F-407C-800B-6CF4F9E3FD5B}"/>
              </a:ext>
            </a:extLst>
          </p:cNvPr>
          <p:cNvSpPr/>
          <p:nvPr/>
        </p:nvSpPr>
        <p:spPr>
          <a:xfrm>
            <a:off x="3359864" y="3049741"/>
            <a:ext cx="2020116" cy="265770"/>
          </a:xfrm>
          <a:prstGeom prst="roundRect">
            <a:avLst/>
          </a:prstGeom>
          <a:solidFill>
            <a:srgbClr val="D9D9D9"/>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Arial Narrow" panose="020B0606020202030204" pitchFamily="34" charset="0"/>
              </a:rPr>
              <a:t>SBPO20200081</a:t>
            </a:r>
            <a:endParaRPr lang="en-US" b="1" dirty="0">
              <a:solidFill>
                <a:schemeClr val="tx1"/>
              </a:solidFill>
              <a:latin typeface="Arial Narrow" panose="020B0606020202030204" pitchFamily="34" charset="0"/>
            </a:endParaRPr>
          </a:p>
        </p:txBody>
      </p:sp>
      <p:sp>
        <p:nvSpPr>
          <p:cNvPr id="10" name="Rectangle: Rounded Corners 9">
            <a:extLst>
              <a:ext uri="{FF2B5EF4-FFF2-40B4-BE49-F238E27FC236}">
                <a16:creationId xmlns:a16="http://schemas.microsoft.com/office/drawing/2014/main" id="{BFB51365-0A4B-4993-84B1-FB0705ABBAA3}"/>
              </a:ext>
            </a:extLst>
          </p:cNvPr>
          <p:cNvSpPr/>
          <p:nvPr/>
        </p:nvSpPr>
        <p:spPr>
          <a:xfrm>
            <a:off x="3359864" y="5068230"/>
            <a:ext cx="2020116" cy="265770"/>
          </a:xfrm>
          <a:prstGeom prst="roundRect">
            <a:avLst/>
          </a:prstGeom>
          <a:solidFill>
            <a:srgbClr val="D9D9D9"/>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Arial Narrow" panose="020B0606020202030204" pitchFamily="34" charset="0"/>
              </a:rPr>
              <a:t>SBPO20200074</a:t>
            </a:r>
            <a:endParaRPr lang="en-US" b="1" dirty="0">
              <a:solidFill>
                <a:schemeClr val="tx1"/>
              </a:solidFill>
              <a:latin typeface="Arial Narrow" panose="020B0606020202030204" pitchFamily="34" charset="0"/>
            </a:endParaRPr>
          </a:p>
        </p:txBody>
      </p:sp>
    </p:spTree>
    <p:extLst>
      <p:ext uri="{BB962C8B-B14F-4D97-AF65-F5344CB8AC3E}">
        <p14:creationId xmlns:p14="http://schemas.microsoft.com/office/powerpoint/2010/main" val="40693579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605118"/>
            <a:ext cx="8229600" cy="990600"/>
          </a:xfrm>
        </p:spPr>
        <p:txBody>
          <a:bodyPr>
            <a:normAutofit fontScale="90000"/>
          </a:bodyPr>
          <a:lstStyle/>
          <a:p>
            <a:pPr algn="ctr"/>
            <a:r>
              <a:rPr lang="en-US" sz="3600" b="1" dirty="0">
                <a:latin typeface="Baskerville Old Face" panose="02020602080505020303" pitchFamily="18" charset="0"/>
              </a:rPr>
              <a:t>STATE PROCUREMENT ACT:</a:t>
            </a:r>
            <a:br>
              <a:rPr lang="en-US" sz="3600" b="1" dirty="0">
                <a:latin typeface="Baskerville Old Face" panose="02020602080505020303" pitchFamily="18" charset="0"/>
              </a:rPr>
            </a:br>
            <a:r>
              <a:rPr lang="en-US" sz="3600" b="1" dirty="0">
                <a:latin typeface="Baskerville Old Face" panose="02020602080505020303" pitchFamily="18" charset="0"/>
              </a:rPr>
              <a:t>67-9211.  MULTIPLE AWARDS</a:t>
            </a:r>
          </a:p>
        </p:txBody>
      </p:sp>
      <p:sp>
        <p:nvSpPr>
          <p:cNvPr id="4" name="TextBox 3"/>
          <p:cNvSpPr txBox="1"/>
          <p:nvPr/>
        </p:nvSpPr>
        <p:spPr>
          <a:xfrm>
            <a:off x="742702" y="1878119"/>
            <a:ext cx="7658589" cy="4392692"/>
          </a:xfrm>
          <a:prstGeom prst="roundRect">
            <a:avLst/>
          </a:prstGeom>
          <a:solidFill>
            <a:schemeClr val="accent5">
              <a:lumMod val="60000"/>
              <a:lumOff val="40000"/>
              <a:alpha val="69804"/>
            </a:schemeClr>
          </a:solidFill>
        </p:spPr>
        <p:txBody>
          <a:bodyPr wrap="square" rtlCol="0">
            <a:spAutoFit/>
          </a:bodyPr>
          <a:lstStyle/>
          <a:p>
            <a:pPr marL="285750" indent="-285750" algn="ctr">
              <a:buClr>
                <a:schemeClr val="accent1">
                  <a:lumMod val="75000"/>
                </a:schemeClr>
              </a:buClr>
              <a:buFont typeface="Arial" panose="020B0604020202020204" pitchFamily="34" charset="0"/>
              <a:buChar char="•"/>
            </a:pPr>
            <a:endParaRPr lang="en-US" sz="2800" b="1" dirty="0">
              <a:solidFill>
                <a:schemeClr val="bg1">
                  <a:lumMod val="95000"/>
                </a:schemeClr>
              </a:solidFill>
            </a:endParaRPr>
          </a:p>
          <a:p>
            <a:pPr>
              <a:buClr>
                <a:schemeClr val="accent1">
                  <a:lumMod val="75000"/>
                </a:schemeClr>
              </a:buClr>
            </a:pPr>
            <a:r>
              <a:rPr lang="en-US" sz="2800" b="1" dirty="0">
                <a:ln>
                  <a:solidFill>
                    <a:schemeClr val="accent1"/>
                  </a:solidFill>
                </a:ln>
                <a:solidFill>
                  <a:srgbClr val="002060"/>
                </a:solidFill>
                <a:effectLst>
                  <a:glow rad="279400">
                    <a:schemeClr val="bg1">
                      <a:alpha val="40000"/>
                    </a:schemeClr>
                  </a:glow>
                </a:effectLst>
                <a:latin typeface="Baskerville Old Face" panose="02020602080505020303" pitchFamily="18" charset="0"/>
              </a:rPr>
              <a:t>(3) When a contract for property has been awarded to two (2) or more bidders in accordance with this section, a state agency shall make purchases from the contractor whose terms and conditions regarding price, availability, support services and delivery are most advantageous to the agency.</a:t>
            </a:r>
          </a:p>
          <a:p>
            <a:pPr>
              <a:buClr>
                <a:schemeClr val="accent1">
                  <a:lumMod val="75000"/>
                </a:schemeClr>
              </a:buClr>
            </a:pPr>
            <a:endParaRPr lang="en-US" sz="2800" b="1" dirty="0">
              <a:solidFill>
                <a:schemeClr val="bg1">
                  <a:lumMod val="95000"/>
                </a:schemeClr>
              </a:solidFill>
              <a:latin typeface="Baskerville Old Face" panose="02020602080505020303" pitchFamily="18" charset="0"/>
            </a:endParaRPr>
          </a:p>
        </p:txBody>
      </p:sp>
      <p:pic>
        <p:nvPicPr>
          <p:cNvPr id="5" name="Picture 4">
            <a:extLst>
              <a:ext uri="{FF2B5EF4-FFF2-40B4-BE49-F238E27FC236}">
                <a16:creationId xmlns:a16="http://schemas.microsoft.com/office/drawing/2014/main" id="{57B518E8-6868-4C3A-89A9-04E912520749}"/>
              </a:ext>
            </a:extLst>
          </p:cNvPr>
          <p:cNvPicPr>
            <a:picLocks noChangeAspect="1"/>
          </p:cNvPicPr>
          <p:nvPr/>
        </p:nvPicPr>
        <p:blipFill>
          <a:blip r:embed="rId3"/>
          <a:stretch>
            <a:fillRect/>
          </a:stretch>
        </p:blipFill>
        <p:spPr>
          <a:xfrm>
            <a:off x="1438380" y="614083"/>
            <a:ext cx="6267231" cy="6218459"/>
          </a:xfrm>
          <a:prstGeom prst="rect">
            <a:avLst/>
          </a:prstGeom>
        </p:spPr>
      </p:pic>
    </p:spTree>
    <p:extLst>
      <p:ext uri="{BB962C8B-B14F-4D97-AF65-F5344CB8AC3E}">
        <p14:creationId xmlns:p14="http://schemas.microsoft.com/office/powerpoint/2010/main" val="4150863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1000"/>
                                        <p:tgtEl>
                                          <p:spTgt spid="4">
                                            <p:bg/>
                                          </p:spTgt>
                                        </p:tgtEl>
                                      </p:cBhvr>
                                    </p:animEffect>
                                    <p:anim calcmode="lin" valueType="num">
                                      <p:cBhvr>
                                        <p:cTn id="8" dur="1000" fill="hold"/>
                                        <p:tgtEl>
                                          <p:spTgt spid="4">
                                            <p:bg/>
                                          </p:spTgt>
                                        </p:tgtEl>
                                        <p:attrNameLst>
                                          <p:attrName>ppt_x</p:attrName>
                                        </p:attrNameLst>
                                      </p:cBhvr>
                                      <p:tavLst>
                                        <p:tav tm="0">
                                          <p:val>
                                            <p:strVal val="#ppt_x"/>
                                          </p:val>
                                        </p:tav>
                                        <p:tav tm="100000">
                                          <p:val>
                                            <p:strVal val="#ppt_x"/>
                                          </p:val>
                                        </p:tav>
                                      </p:tavLst>
                                    </p:anim>
                                    <p:anim calcmode="lin" valueType="num">
                                      <p:cBhvr>
                                        <p:cTn id="9" dur="1000" fill="hold"/>
                                        <p:tgtEl>
                                          <p:spTgt spid="4">
                                            <p:bg/>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B3ECB860-62F8-47ED-8F41-8208514EB4BE}"/>
              </a:ext>
            </a:extLst>
          </p:cNvPr>
          <p:cNvPicPr>
            <a:picLocks noChangeAspect="1"/>
          </p:cNvPicPr>
          <p:nvPr/>
        </p:nvPicPr>
        <p:blipFill>
          <a:blip r:embed="rId3">
            <a:alphaModFix amt="12000"/>
            <a:extLst>
              <a:ext uri="{BEBA8EAE-BF5A-486C-A8C5-ECC9F3942E4B}">
                <a14:imgProps xmlns:a14="http://schemas.microsoft.com/office/drawing/2010/main">
                  <a14:imgLayer r:embed="rId4">
                    <a14:imgEffect>
                      <a14:sharpenSoften amount="-12000"/>
                    </a14:imgEffect>
                    <a14:imgEffect>
                      <a14:brightnessContrast bright="-12000"/>
                    </a14:imgEffect>
                  </a14:imgLayer>
                </a14:imgProps>
              </a:ext>
              <a:ext uri="{28A0092B-C50C-407E-A947-70E740481C1C}">
                <a14:useLocalDpi xmlns:a14="http://schemas.microsoft.com/office/drawing/2010/main" val="0"/>
              </a:ext>
            </a:extLst>
          </a:blip>
          <a:stretch>
            <a:fillRect/>
          </a:stretch>
        </p:blipFill>
        <p:spPr>
          <a:xfrm>
            <a:off x="1112621" y="369331"/>
            <a:ext cx="6607721" cy="6550015"/>
          </a:xfrm>
          <a:prstGeom prst="rect">
            <a:avLst/>
          </a:prstGeom>
        </p:spPr>
      </p:pic>
      <p:sp>
        <p:nvSpPr>
          <p:cNvPr id="2" name="Title 1">
            <a:extLst>
              <a:ext uri="{FF2B5EF4-FFF2-40B4-BE49-F238E27FC236}">
                <a16:creationId xmlns:a16="http://schemas.microsoft.com/office/drawing/2014/main" id="{8E8C95AD-06D6-450A-859F-6071FCFA57B7}"/>
              </a:ext>
            </a:extLst>
          </p:cNvPr>
          <p:cNvSpPr>
            <a:spLocks noGrp="1"/>
          </p:cNvSpPr>
          <p:nvPr>
            <p:ph type="title"/>
          </p:nvPr>
        </p:nvSpPr>
        <p:spPr>
          <a:xfrm>
            <a:off x="457200" y="457200"/>
            <a:ext cx="8229600" cy="762000"/>
          </a:xfrm>
        </p:spPr>
        <p:txBody>
          <a:bodyPr>
            <a:normAutofit fontScale="90000"/>
          </a:bodyPr>
          <a:lstStyle/>
          <a:p>
            <a:pPr algn="ctr"/>
            <a:r>
              <a:rPr lang="en-US" sz="3100" b="1" dirty="0">
                <a:latin typeface="Baskerville Old Face" panose="02020602080505020303" pitchFamily="18" charset="0"/>
              </a:rPr>
              <a:t>Ordering Agency’s Responsibilities</a:t>
            </a:r>
            <a:br>
              <a:rPr lang="en-US" dirty="0"/>
            </a:br>
            <a:endParaRPr lang="en-US" dirty="0"/>
          </a:p>
        </p:txBody>
      </p:sp>
      <p:sp>
        <p:nvSpPr>
          <p:cNvPr id="6" name="Content Placeholder 5">
            <a:extLst>
              <a:ext uri="{FF2B5EF4-FFF2-40B4-BE49-F238E27FC236}">
                <a16:creationId xmlns:a16="http://schemas.microsoft.com/office/drawing/2014/main" id="{D03705A5-8913-4EDD-9FC2-F156064BB784}"/>
              </a:ext>
            </a:extLst>
          </p:cNvPr>
          <p:cNvSpPr>
            <a:spLocks noGrp="1"/>
          </p:cNvSpPr>
          <p:nvPr>
            <p:ph idx="1"/>
          </p:nvPr>
        </p:nvSpPr>
        <p:spPr>
          <a:xfrm>
            <a:off x="1112621" y="914400"/>
            <a:ext cx="7327271" cy="5715000"/>
          </a:xfrm>
          <a:solidFill>
            <a:srgbClr val="D9D9D9"/>
          </a:solidFill>
          <a:scene3d>
            <a:camera prst="orthographicFront"/>
            <a:lightRig rig="threePt" dir="t"/>
          </a:scene3d>
          <a:sp3d>
            <a:bevelT/>
          </a:sp3d>
        </p:spPr>
        <p:txBody>
          <a:bodyPr>
            <a:normAutofit fontScale="25000" lnSpcReduction="20000"/>
          </a:bodyPr>
          <a:lstStyle/>
          <a:p>
            <a:pPr marL="0" indent="0">
              <a:buNone/>
            </a:pPr>
            <a:r>
              <a:rPr lang="en-US" sz="4800" b="1" dirty="0"/>
              <a:t>Prior to contacting the Awarded Contractor(s), the Ordering Agency is responsible to define details of the request to include, but not be limited to:</a:t>
            </a:r>
          </a:p>
          <a:p>
            <a:pPr marL="0" indent="0">
              <a:buNone/>
            </a:pPr>
            <a:endParaRPr lang="en-US" sz="4800" b="1" dirty="0"/>
          </a:p>
          <a:p>
            <a:pPr>
              <a:buFont typeface="Wingdings" panose="05000000000000000000" pitchFamily="2" charset="2"/>
              <a:buChar char="Ø"/>
            </a:pPr>
            <a:r>
              <a:rPr lang="en-US" sz="4800" b="1" dirty="0">
                <a:latin typeface="Arial Narrow" panose="020B0606020202030204" pitchFamily="34" charset="0"/>
              </a:rPr>
              <a:t>Number of temporary staff needed;</a:t>
            </a:r>
          </a:p>
          <a:p>
            <a:pPr marL="0" indent="0">
              <a:buNone/>
            </a:pPr>
            <a:endParaRPr lang="en-US" sz="4800" b="1" dirty="0">
              <a:latin typeface="Arial Narrow" panose="020B0606020202030204" pitchFamily="34" charset="0"/>
            </a:endParaRPr>
          </a:p>
          <a:p>
            <a:pPr>
              <a:buFont typeface="Wingdings" panose="05000000000000000000" pitchFamily="2" charset="2"/>
              <a:buChar char="Ø"/>
            </a:pPr>
            <a:r>
              <a:rPr lang="en-US" sz="4800" b="1" dirty="0">
                <a:latin typeface="Arial Narrow" panose="020B0606020202030204" pitchFamily="34" charset="0"/>
              </a:rPr>
              <a:t>Job duties;</a:t>
            </a:r>
          </a:p>
          <a:p>
            <a:pPr>
              <a:buFont typeface="Wingdings" panose="05000000000000000000" pitchFamily="2" charset="2"/>
              <a:buChar char="Ø"/>
            </a:pPr>
            <a:endParaRPr lang="en-US" sz="4800" b="1" dirty="0">
              <a:latin typeface="Arial Narrow" panose="020B0606020202030204" pitchFamily="34" charset="0"/>
            </a:endParaRPr>
          </a:p>
          <a:p>
            <a:pPr>
              <a:buFont typeface="Wingdings" panose="05000000000000000000" pitchFamily="2" charset="2"/>
              <a:buChar char="Ø"/>
            </a:pPr>
            <a:r>
              <a:rPr lang="en-US" sz="4800" b="1" dirty="0">
                <a:latin typeface="Arial Narrow" panose="020B0606020202030204" pitchFamily="34" charset="0"/>
              </a:rPr>
              <a:t>Equipment to be used;</a:t>
            </a:r>
          </a:p>
          <a:p>
            <a:pPr>
              <a:buFont typeface="Wingdings" panose="05000000000000000000" pitchFamily="2" charset="2"/>
              <a:buChar char="Ø"/>
            </a:pPr>
            <a:endParaRPr lang="en-US" sz="4800" b="1" dirty="0">
              <a:latin typeface="Arial Narrow" panose="020B0606020202030204" pitchFamily="34" charset="0"/>
            </a:endParaRPr>
          </a:p>
          <a:p>
            <a:pPr>
              <a:buFont typeface="Wingdings" panose="05000000000000000000" pitchFamily="2" charset="2"/>
              <a:buChar char="Ø"/>
            </a:pPr>
            <a:r>
              <a:rPr lang="en-US" sz="4800" b="1" dirty="0">
                <a:latin typeface="Arial Narrow" panose="020B0606020202030204" pitchFamily="34" charset="0"/>
              </a:rPr>
              <a:t>Knowledge, skills and education and/or experience;</a:t>
            </a:r>
          </a:p>
          <a:p>
            <a:pPr>
              <a:buFont typeface="Wingdings" panose="05000000000000000000" pitchFamily="2" charset="2"/>
              <a:buChar char="Ø"/>
            </a:pPr>
            <a:endParaRPr lang="en-US" sz="4800" b="1" dirty="0">
              <a:latin typeface="Arial Narrow" panose="020B0606020202030204" pitchFamily="34" charset="0"/>
            </a:endParaRPr>
          </a:p>
          <a:p>
            <a:pPr>
              <a:buFont typeface="Wingdings" panose="05000000000000000000" pitchFamily="2" charset="2"/>
              <a:buChar char="Ø"/>
            </a:pPr>
            <a:r>
              <a:rPr lang="en-US" sz="4800" b="1" dirty="0">
                <a:latin typeface="Arial Narrow" panose="020B0606020202030204" pitchFamily="34" charset="0"/>
              </a:rPr>
              <a:t>Computer software to be used;</a:t>
            </a:r>
          </a:p>
          <a:p>
            <a:pPr>
              <a:buFont typeface="Wingdings" panose="05000000000000000000" pitchFamily="2" charset="2"/>
              <a:buChar char="Ø"/>
            </a:pPr>
            <a:endParaRPr lang="en-US" sz="4800" b="1" dirty="0">
              <a:latin typeface="Arial Narrow" panose="020B0606020202030204" pitchFamily="34" charset="0"/>
            </a:endParaRPr>
          </a:p>
          <a:p>
            <a:pPr>
              <a:buFont typeface="Wingdings" panose="05000000000000000000" pitchFamily="2" charset="2"/>
              <a:buChar char="Ø"/>
            </a:pPr>
            <a:r>
              <a:rPr lang="en-US" sz="4800" b="1" dirty="0">
                <a:latin typeface="Arial Narrow" panose="020B0606020202030204" pitchFamily="34" charset="0"/>
              </a:rPr>
              <a:t>Hours of work;</a:t>
            </a:r>
          </a:p>
          <a:p>
            <a:pPr>
              <a:buFont typeface="Wingdings" panose="05000000000000000000" pitchFamily="2" charset="2"/>
              <a:buChar char="Ø"/>
            </a:pPr>
            <a:endParaRPr lang="en-US" sz="4800" b="1" dirty="0">
              <a:latin typeface="Arial Narrow" panose="020B0606020202030204" pitchFamily="34" charset="0"/>
            </a:endParaRPr>
          </a:p>
          <a:p>
            <a:pPr>
              <a:buFont typeface="Wingdings" panose="05000000000000000000" pitchFamily="2" charset="2"/>
              <a:buChar char="Ø"/>
            </a:pPr>
            <a:r>
              <a:rPr lang="en-US" sz="4800" b="1" dirty="0">
                <a:latin typeface="Arial Narrow" panose="020B0606020202030204" pitchFamily="34" charset="0"/>
              </a:rPr>
              <a:t>Expected length of assignment;</a:t>
            </a:r>
          </a:p>
          <a:p>
            <a:pPr>
              <a:buFont typeface="Wingdings" panose="05000000000000000000" pitchFamily="2" charset="2"/>
              <a:buChar char="Ø"/>
            </a:pPr>
            <a:endParaRPr lang="en-US" sz="4800" b="1" dirty="0">
              <a:latin typeface="Arial Narrow" panose="020B0606020202030204" pitchFamily="34" charset="0"/>
            </a:endParaRPr>
          </a:p>
          <a:p>
            <a:pPr>
              <a:buFont typeface="Wingdings" panose="05000000000000000000" pitchFamily="2" charset="2"/>
              <a:buChar char="Ø"/>
            </a:pPr>
            <a:r>
              <a:rPr lang="en-US" sz="4800" b="1" dirty="0">
                <a:latin typeface="Arial Narrow" panose="020B0606020202030204" pitchFamily="34" charset="0"/>
              </a:rPr>
              <a:t>Job related attire;</a:t>
            </a:r>
          </a:p>
          <a:p>
            <a:pPr>
              <a:buFont typeface="Wingdings" panose="05000000000000000000" pitchFamily="2" charset="2"/>
              <a:buChar char="Ø"/>
            </a:pPr>
            <a:endParaRPr lang="en-US" sz="4800" b="1" dirty="0">
              <a:latin typeface="Arial Narrow" panose="020B0606020202030204" pitchFamily="34" charset="0"/>
            </a:endParaRPr>
          </a:p>
          <a:p>
            <a:pPr>
              <a:buFont typeface="Wingdings" panose="05000000000000000000" pitchFamily="2" charset="2"/>
              <a:buChar char="Ø"/>
            </a:pPr>
            <a:r>
              <a:rPr lang="en-US" sz="4800" b="1" dirty="0">
                <a:latin typeface="Arial Narrow" panose="020B0606020202030204" pitchFamily="34" charset="0"/>
              </a:rPr>
              <a:t>Position location;</a:t>
            </a:r>
          </a:p>
          <a:p>
            <a:pPr>
              <a:buFont typeface="Wingdings" panose="05000000000000000000" pitchFamily="2" charset="2"/>
              <a:buChar char="Ø"/>
            </a:pPr>
            <a:endParaRPr lang="en-US" sz="4800" b="1" dirty="0">
              <a:latin typeface="Arial Narrow" panose="020B0606020202030204" pitchFamily="34" charset="0"/>
            </a:endParaRPr>
          </a:p>
          <a:p>
            <a:pPr>
              <a:buFont typeface="Wingdings" panose="05000000000000000000" pitchFamily="2" charset="2"/>
              <a:buChar char="Ø"/>
            </a:pPr>
            <a:r>
              <a:rPr lang="en-US" sz="4800" b="1" dirty="0">
                <a:latin typeface="Arial Narrow" panose="020B0606020202030204" pitchFamily="34" charset="0"/>
              </a:rPr>
              <a:t>Procuring Agency contact person; and</a:t>
            </a:r>
          </a:p>
          <a:p>
            <a:pPr>
              <a:buFont typeface="Wingdings" panose="05000000000000000000" pitchFamily="2" charset="2"/>
              <a:buChar char="Ø"/>
            </a:pPr>
            <a:endParaRPr lang="en-US" sz="4800" b="1" dirty="0">
              <a:latin typeface="Arial Narrow" panose="020B0606020202030204" pitchFamily="34" charset="0"/>
            </a:endParaRPr>
          </a:p>
          <a:p>
            <a:pPr>
              <a:buFont typeface="Wingdings" panose="05000000000000000000" pitchFamily="2" charset="2"/>
              <a:buChar char="Ø"/>
            </a:pPr>
            <a:r>
              <a:rPr lang="en-US" sz="4800" b="1" dirty="0">
                <a:latin typeface="Arial Narrow" panose="020B0606020202030204" pitchFamily="34" charset="0"/>
              </a:rPr>
              <a:t>Other pertinent job-related information.</a:t>
            </a:r>
          </a:p>
          <a:p>
            <a:pPr>
              <a:buFont typeface="Wingdings" panose="05000000000000000000" pitchFamily="2" charset="2"/>
              <a:buChar char="Ø"/>
            </a:pPr>
            <a:endParaRPr lang="en-US" sz="4800" b="1" dirty="0">
              <a:latin typeface="Arial Narrow" panose="020B0606020202030204" pitchFamily="34" charset="0"/>
            </a:endParaRPr>
          </a:p>
          <a:p>
            <a:pPr>
              <a:buFont typeface="Wingdings" panose="05000000000000000000" pitchFamily="2" charset="2"/>
              <a:buChar char="Ø"/>
            </a:pPr>
            <a:r>
              <a:rPr lang="en-US" sz="4800" b="1" dirty="0">
                <a:latin typeface="Arial Narrow" panose="020B0606020202030204" pitchFamily="34" charset="0"/>
              </a:rPr>
              <a:t>Depending on the amount of detail required, it is recommended the Ordering Agency submit this information in writing via e-mail or facsimile to reduce the possibility of an inappropriate temporary assignment.</a:t>
            </a:r>
          </a:p>
          <a:p>
            <a:pPr>
              <a:buFont typeface="Wingdings" panose="05000000000000000000" pitchFamily="2" charset="2"/>
              <a:buChar char="Ø"/>
            </a:pPr>
            <a:endParaRPr lang="en-US" sz="4800" b="1" dirty="0">
              <a:latin typeface="Arial Narrow" panose="020B0606020202030204" pitchFamily="34" charset="0"/>
            </a:endParaRPr>
          </a:p>
          <a:p>
            <a:pPr>
              <a:buFont typeface="Wingdings" panose="05000000000000000000" pitchFamily="2" charset="2"/>
              <a:buChar char="Ø"/>
            </a:pPr>
            <a:r>
              <a:rPr lang="en-US" sz="4800" b="1" dirty="0">
                <a:latin typeface="Arial Narrow" panose="020B0606020202030204" pitchFamily="34" charset="0"/>
              </a:rPr>
              <a:t>Each Ordering Agency will provide a listing of position classifications to the Awarded Contractor(s); however, the listing is not meant to be all-inclusive. Individual Ordering Agencies may request other temporary positions by way of providing the Awarded Contractor(s) with the employee pay rate, position classification/title and description of duties. </a:t>
            </a:r>
          </a:p>
          <a:p>
            <a:endParaRPr lang="en-US" dirty="0"/>
          </a:p>
        </p:txBody>
      </p:sp>
    </p:spTree>
    <p:extLst>
      <p:ext uri="{BB962C8B-B14F-4D97-AF65-F5344CB8AC3E}">
        <p14:creationId xmlns:p14="http://schemas.microsoft.com/office/powerpoint/2010/main" val="42508731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5C8716C-4165-4CE0-A03A-1301BDF91E7B}"/>
              </a:ext>
            </a:extLst>
          </p:cNvPr>
          <p:cNvPicPr>
            <a:picLocks noChangeAspect="1"/>
          </p:cNvPicPr>
          <p:nvPr/>
        </p:nvPicPr>
        <p:blipFill>
          <a:blip r:embed="rId2"/>
          <a:stretch>
            <a:fillRect/>
          </a:stretch>
        </p:blipFill>
        <p:spPr>
          <a:xfrm>
            <a:off x="1219200" y="381000"/>
            <a:ext cx="6580919" cy="6526280"/>
          </a:xfrm>
          <a:prstGeom prst="rect">
            <a:avLst/>
          </a:prstGeom>
        </p:spPr>
      </p:pic>
      <p:sp>
        <p:nvSpPr>
          <p:cNvPr id="2" name="Title 1">
            <a:extLst>
              <a:ext uri="{FF2B5EF4-FFF2-40B4-BE49-F238E27FC236}">
                <a16:creationId xmlns:a16="http://schemas.microsoft.com/office/drawing/2014/main" id="{B627C21B-9E9E-44F4-AD89-13620CA15A25}"/>
              </a:ext>
            </a:extLst>
          </p:cNvPr>
          <p:cNvSpPr>
            <a:spLocks noGrp="1"/>
          </p:cNvSpPr>
          <p:nvPr>
            <p:ph type="title"/>
          </p:nvPr>
        </p:nvSpPr>
        <p:spPr>
          <a:xfrm>
            <a:off x="2133600" y="838200"/>
            <a:ext cx="5905500" cy="609600"/>
          </a:xfrm>
        </p:spPr>
        <p:txBody>
          <a:bodyPr>
            <a:normAutofit fontScale="90000"/>
          </a:bodyPr>
          <a:lstStyle/>
          <a:p>
            <a:r>
              <a:rPr lang="en-US" b="1" dirty="0">
                <a:latin typeface="Baskerville Old Face" panose="02020602080505020303" pitchFamily="18" charset="0"/>
              </a:rPr>
              <a:t>POINT OF CONTACT</a:t>
            </a:r>
            <a:br>
              <a:rPr lang="en-US" dirty="0"/>
            </a:br>
            <a:endParaRPr lang="en-US" dirty="0"/>
          </a:p>
        </p:txBody>
      </p:sp>
      <p:sp>
        <p:nvSpPr>
          <p:cNvPr id="3" name="Content Placeholder 2">
            <a:extLst>
              <a:ext uri="{FF2B5EF4-FFF2-40B4-BE49-F238E27FC236}">
                <a16:creationId xmlns:a16="http://schemas.microsoft.com/office/drawing/2014/main" id="{0B739CFD-1F84-49BE-81AE-931B320549A5}"/>
              </a:ext>
            </a:extLst>
          </p:cNvPr>
          <p:cNvSpPr>
            <a:spLocks noGrp="1"/>
          </p:cNvSpPr>
          <p:nvPr>
            <p:ph idx="1"/>
          </p:nvPr>
        </p:nvSpPr>
        <p:spPr>
          <a:xfrm>
            <a:off x="381000" y="1676400"/>
            <a:ext cx="8382000" cy="4038600"/>
          </a:xfrm>
          <a:solidFill>
            <a:srgbClr val="D9D9D9"/>
          </a:solidFill>
          <a:scene3d>
            <a:camera prst="orthographicFront"/>
            <a:lightRig rig="threePt" dir="t"/>
          </a:scene3d>
          <a:sp3d>
            <a:bevelT/>
          </a:sp3d>
        </p:spPr>
        <p:txBody>
          <a:bodyPr/>
          <a:lstStyle/>
          <a:p>
            <a:pPr marL="0" indent="0">
              <a:buNone/>
            </a:pPr>
            <a:r>
              <a:rPr lang="en-US" b="1" dirty="0">
                <a:latin typeface="Arial Narrow" panose="020B0606020202030204" pitchFamily="34" charset="0"/>
              </a:rPr>
              <a:t>The Contractor must provide at least one (1) Point of Contact for Temporary Staffing order placement for the Contract. If the Contractor provides more than one (1) Point of contact, each must be assigned to specific Agencies or Areas of the State. The Contractor must provide a written list of their Point of Contacts to DOP within fifteen (15) business days of the Service Start Date of the Contract, including name(s), contact information, and assigned Agencies or Areas, and must provide timely updates to DOP throughout the Contract term in the event the Point of Contact (or contact information) change.</a:t>
            </a:r>
          </a:p>
          <a:p>
            <a:endParaRPr lang="en-US" dirty="0"/>
          </a:p>
        </p:txBody>
      </p:sp>
    </p:spTree>
    <p:extLst>
      <p:ext uri="{BB962C8B-B14F-4D97-AF65-F5344CB8AC3E}">
        <p14:creationId xmlns:p14="http://schemas.microsoft.com/office/powerpoint/2010/main" val="31034639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B705262-BA4F-4526-9BA9-40924BE60132}"/>
              </a:ext>
            </a:extLst>
          </p:cNvPr>
          <p:cNvPicPr>
            <a:picLocks noChangeAspect="1"/>
          </p:cNvPicPr>
          <p:nvPr/>
        </p:nvPicPr>
        <p:blipFill>
          <a:blip r:embed="rId2"/>
          <a:stretch>
            <a:fillRect/>
          </a:stretch>
        </p:blipFill>
        <p:spPr>
          <a:xfrm>
            <a:off x="1279874" y="357806"/>
            <a:ext cx="6584251" cy="6523285"/>
          </a:xfrm>
          <a:prstGeom prst="rect">
            <a:avLst/>
          </a:prstGeom>
        </p:spPr>
      </p:pic>
      <p:sp>
        <p:nvSpPr>
          <p:cNvPr id="2" name="Title 1">
            <a:extLst>
              <a:ext uri="{FF2B5EF4-FFF2-40B4-BE49-F238E27FC236}">
                <a16:creationId xmlns:a16="http://schemas.microsoft.com/office/drawing/2014/main" id="{E4D50942-1893-4D23-A62C-97D1FDAF3C27}"/>
              </a:ext>
            </a:extLst>
          </p:cNvPr>
          <p:cNvSpPr>
            <a:spLocks noGrp="1"/>
          </p:cNvSpPr>
          <p:nvPr>
            <p:ph type="title"/>
          </p:nvPr>
        </p:nvSpPr>
        <p:spPr>
          <a:xfrm>
            <a:off x="1219200" y="838200"/>
            <a:ext cx="6705600" cy="76200"/>
          </a:xfrm>
        </p:spPr>
        <p:txBody>
          <a:bodyPr>
            <a:normAutofit fontScale="90000"/>
          </a:bodyPr>
          <a:lstStyle/>
          <a:p>
            <a:pPr algn="ctr"/>
            <a:r>
              <a:rPr lang="en-US" sz="3600" dirty="0">
                <a:latin typeface="Baskerville Old Face" panose="02020602080505020303" pitchFamily="18" charset="0"/>
              </a:rPr>
              <a:t>BILLING PROCEDURE</a:t>
            </a:r>
            <a:br>
              <a:rPr lang="en-US" dirty="0"/>
            </a:br>
            <a:endParaRPr lang="en-US" dirty="0"/>
          </a:p>
        </p:txBody>
      </p:sp>
      <p:sp>
        <p:nvSpPr>
          <p:cNvPr id="3" name="Content Placeholder 2">
            <a:extLst>
              <a:ext uri="{FF2B5EF4-FFF2-40B4-BE49-F238E27FC236}">
                <a16:creationId xmlns:a16="http://schemas.microsoft.com/office/drawing/2014/main" id="{AF0658A8-4A5E-42E3-ACE7-18F8D31F49E7}"/>
              </a:ext>
            </a:extLst>
          </p:cNvPr>
          <p:cNvSpPr>
            <a:spLocks noGrp="1"/>
          </p:cNvSpPr>
          <p:nvPr>
            <p:ph idx="1"/>
          </p:nvPr>
        </p:nvSpPr>
        <p:spPr>
          <a:xfrm>
            <a:off x="457200" y="827809"/>
            <a:ext cx="8382000" cy="5791200"/>
          </a:xfrm>
          <a:solidFill>
            <a:srgbClr val="D9D9D9"/>
          </a:solidFill>
          <a:scene3d>
            <a:camera prst="orthographicFront"/>
            <a:lightRig rig="threePt" dir="t"/>
          </a:scene3d>
          <a:sp3d>
            <a:bevelT/>
          </a:sp3d>
        </p:spPr>
        <p:txBody>
          <a:bodyPr>
            <a:normAutofit fontScale="25000" lnSpcReduction="20000"/>
          </a:bodyPr>
          <a:lstStyle/>
          <a:p>
            <a:pPr marL="0" indent="0">
              <a:buNone/>
            </a:pPr>
            <a:r>
              <a:rPr lang="en-US" sz="4400" b="1" dirty="0">
                <a:latin typeface="Arial Narrow" panose="020B0606020202030204" pitchFamily="34" charset="0"/>
                <a:cs typeface="Courier New" panose="02070309020205020404" pitchFamily="49" charset="0"/>
              </a:rPr>
              <a:t>Invoices must be provided by the Contractor(s) in weekly increments. For invoicing purposes, a week is defined as running from Sunday through Saturday. Contractor(s) must submit each week’s invoice within two weeks of each given week’s end. No invoice will be accepted or paid without receipt of any required documentation. Invoices submitted without the Ordering Agency’s required documentation will be returned to the Contractor for resubmission.</a:t>
            </a:r>
          </a:p>
          <a:p>
            <a:pPr marL="0" indent="0">
              <a:buNone/>
            </a:pPr>
            <a:endParaRPr lang="en-US" sz="4400" b="1" dirty="0">
              <a:latin typeface="Arial Narrow" panose="020B0606020202030204" pitchFamily="34" charset="0"/>
              <a:cs typeface="Courier New" panose="02070309020205020404" pitchFamily="49" charset="0"/>
            </a:endParaRPr>
          </a:p>
          <a:p>
            <a:pPr marL="0" indent="0">
              <a:buNone/>
            </a:pPr>
            <a:r>
              <a:rPr lang="en-US" sz="4400" b="1" dirty="0">
                <a:latin typeface="Arial Narrow" panose="020B0606020202030204" pitchFamily="34" charset="0"/>
                <a:cs typeface="Courier New" panose="02070309020205020404" pitchFamily="49" charset="0"/>
              </a:rPr>
              <a:t>Contractor(s) must use the following invoice procedures:</a:t>
            </a:r>
          </a:p>
          <a:p>
            <a:pPr lvl="1">
              <a:buFont typeface="Wingdings" panose="05000000000000000000" pitchFamily="2" charset="2"/>
              <a:buChar char="Ø"/>
            </a:pPr>
            <a:r>
              <a:rPr lang="en-US" sz="4400" b="1" dirty="0">
                <a:latin typeface="Arial Narrow" panose="020B0606020202030204" pitchFamily="34" charset="0"/>
                <a:cs typeface="Courier New" panose="02070309020205020404" pitchFamily="49" charset="0"/>
              </a:rPr>
              <a:t>Must be submitted on Contractor letterhead.</a:t>
            </a:r>
          </a:p>
          <a:p>
            <a:pPr marL="0" indent="0">
              <a:buNone/>
            </a:pPr>
            <a:endParaRPr lang="en-US" sz="4400" b="1" dirty="0">
              <a:latin typeface="Arial Narrow" panose="020B0606020202030204" pitchFamily="34" charset="0"/>
              <a:cs typeface="Courier New" panose="02070309020205020404" pitchFamily="49" charset="0"/>
            </a:endParaRPr>
          </a:p>
          <a:p>
            <a:pPr lvl="1">
              <a:buFont typeface="Wingdings" panose="05000000000000000000" pitchFamily="2" charset="2"/>
              <a:buChar char="Ø"/>
            </a:pPr>
            <a:r>
              <a:rPr lang="en-US" sz="4400" b="1" dirty="0">
                <a:latin typeface="Arial Narrow" panose="020B0606020202030204" pitchFamily="34" charset="0"/>
                <a:cs typeface="Courier New" panose="02070309020205020404" pitchFamily="49" charset="0"/>
              </a:rPr>
              <a:t>Show total number of hours, with regular and overtime listed separately, for each individual temporary staff for that week, include the job description (See Section 6.1) for work performed.</a:t>
            </a:r>
          </a:p>
          <a:p>
            <a:pPr marL="0" indent="0">
              <a:buNone/>
            </a:pPr>
            <a:endParaRPr lang="en-US" sz="4400" b="1" dirty="0">
              <a:latin typeface="Arial Narrow" panose="020B0606020202030204" pitchFamily="34" charset="0"/>
              <a:cs typeface="Courier New" panose="02070309020205020404" pitchFamily="49" charset="0"/>
            </a:endParaRPr>
          </a:p>
          <a:p>
            <a:pPr lvl="1">
              <a:buFont typeface="Wingdings" panose="05000000000000000000" pitchFamily="2" charset="2"/>
              <a:buChar char="Ø"/>
            </a:pPr>
            <a:r>
              <a:rPr lang="en-US" sz="4400" b="1" dirty="0">
                <a:latin typeface="Arial Narrow" panose="020B0606020202030204" pitchFamily="34" charset="0"/>
                <a:cs typeface="Courier New" panose="02070309020205020404" pitchFamily="49" charset="0"/>
              </a:rPr>
              <a:t>Hourly rate billed (including mark-up) and total amount billed for each individual temporary staff, based upon the corresponding hours for that week.</a:t>
            </a:r>
          </a:p>
          <a:p>
            <a:pPr marL="0" indent="0">
              <a:buNone/>
            </a:pPr>
            <a:endParaRPr lang="en-US" sz="4400" b="1" dirty="0">
              <a:latin typeface="Arial Narrow" panose="020B0606020202030204" pitchFamily="34" charset="0"/>
              <a:cs typeface="Courier New" panose="02070309020205020404" pitchFamily="49" charset="0"/>
            </a:endParaRPr>
          </a:p>
          <a:p>
            <a:pPr lvl="1">
              <a:buFont typeface="Wingdings" panose="05000000000000000000" pitchFamily="2" charset="2"/>
              <a:buChar char="Ø"/>
            </a:pPr>
            <a:r>
              <a:rPr lang="en-US" sz="4400" b="1" dirty="0">
                <a:latin typeface="Arial Narrow" panose="020B0606020202030204" pitchFamily="34" charset="0"/>
                <a:cs typeface="Courier New" panose="02070309020205020404" pitchFamily="49" charset="0"/>
              </a:rPr>
              <a:t>List the total amount of allowable miles reimbursed for each applicable temporary staff for that week.</a:t>
            </a:r>
          </a:p>
          <a:p>
            <a:pPr marL="0" indent="0">
              <a:buNone/>
            </a:pPr>
            <a:endParaRPr lang="en-US" sz="4400" b="1" dirty="0">
              <a:latin typeface="Arial Narrow" panose="020B0606020202030204" pitchFamily="34" charset="0"/>
              <a:cs typeface="Courier New" panose="02070309020205020404" pitchFamily="49" charset="0"/>
            </a:endParaRPr>
          </a:p>
          <a:p>
            <a:pPr lvl="1">
              <a:buFont typeface="Wingdings" panose="05000000000000000000" pitchFamily="2" charset="2"/>
              <a:buChar char="Ø"/>
            </a:pPr>
            <a:r>
              <a:rPr lang="en-US" sz="4400" b="1" dirty="0">
                <a:latin typeface="Arial Narrow" panose="020B0606020202030204" pitchFamily="34" charset="0"/>
                <a:cs typeface="Courier New" panose="02070309020205020404" pitchFamily="49" charset="0"/>
              </a:rPr>
              <a:t>List the total amount billed in mileage reimbursements for each individual temporary staff for that week. Ordering Agencies require copies of the mileage logs submitted with the weekly invoices to validate amounts invoiced.</a:t>
            </a:r>
          </a:p>
          <a:p>
            <a:pPr marL="0" indent="0">
              <a:buNone/>
            </a:pPr>
            <a:endParaRPr lang="en-US" sz="4400" b="1" dirty="0">
              <a:latin typeface="Arial Narrow" panose="020B0606020202030204" pitchFamily="34" charset="0"/>
              <a:cs typeface="Courier New" panose="02070309020205020404" pitchFamily="49" charset="0"/>
            </a:endParaRPr>
          </a:p>
          <a:p>
            <a:pPr>
              <a:buFont typeface="Wingdings" panose="05000000000000000000" pitchFamily="2" charset="2"/>
              <a:buChar char="Ø"/>
            </a:pPr>
            <a:r>
              <a:rPr lang="en-US" sz="4400" b="1" dirty="0">
                <a:latin typeface="Arial Narrow" panose="020B0606020202030204" pitchFamily="34" charset="0"/>
                <a:cs typeface="Courier New" panose="02070309020205020404" pitchFamily="49" charset="0"/>
              </a:rPr>
              <a:t>Invoices that contain errors will be returned to the Contractor for correction.</a:t>
            </a:r>
          </a:p>
          <a:p>
            <a:pPr marL="0" indent="0">
              <a:buNone/>
            </a:pPr>
            <a:endParaRPr lang="en-US" sz="4400" b="1" dirty="0">
              <a:latin typeface="Arial Narrow" panose="020B0606020202030204" pitchFamily="34" charset="0"/>
              <a:cs typeface="Courier New" panose="02070309020205020404" pitchFamily="49" charset="0"/>
            </a:endParaRPr>
          </a:p>
          <a:p>
            <a:pPr>
              <a:buFont typeface="Wingdings" panose="05000000000000000000" pitchFamily="2" charset="2"/>
              <a:buChar char="Ø"/>
            </a:pPr>
            <a:r>
              <a:rPr lang="en-US" sz="4400" b="1" dirty="0">
                <a:latin typeface="Arial Narrow" panose="020B0606020202030204" pitchFamily="34" charset="0"/>
                <a:cs typeface="Courier New" panose="02070309020205020404" pitchFamily="49" charset="0"/>
              </a:rPr>
              <a:t>The Contractor will have two (2) weeks to correct the invoices and resubmit to Ordering Agencies.</a:t>
            </a:r>
          </a:p>
          <a:p>
            <a:pPr marL="0" indent="0">
              <a:buNone/>
            </a:pPr>
            <a:r>
              <a:rPr lang="en-US" sz="4400" b="1" dirty="0">
                <a:latin typeface="Arial Narrow" panose="020B0606020202030204" pitchFamily="34" charset="0"/>
                <a:cs typeface="Courier New" panose="02070309020205020404" pitchFamily="49" charset="0"/>
              </a:rPr>
              <a:t> </a:t>
            </a:r>
          </a:p>
          <a:p>
            <a:pPr marL="0" indent="0">
              <a:buNone/>
            </a:pPr>
            <a:r>
              <a:rPr lang="en-US" sz="4400" b="1" dirty="0">
                <a:latin typeface="Arial Narrow" panose="020B0606020202030204" pitchFamily="34" charset="0"/>
                <a:cs typeface="Courier New" panose="02070309020205020404" pitchFamily="49" charset="0"/>
              </a:rPr>
              <a:t>In addition to the requirements outlined above, the Contractor must provide the following information with each invoice:</a:t>
            </a:r>
          </a:p>
          <a:p>
            <a:pPr lvl="1">
              <a:buFont typeface="Wingdings" panose="05000000000000000000" pitchFamily="2" charset="2"/>
              <a:buChar char="Ø"/>
            </a:pPr>
            <a:r>
              <a:rPr lang="en-US" sz="4400" b="1" dirty="0">
                <a:latin typeface="Arial Narrow" panose="020B0606020202030204" pitchFamily="34" charset="0"/>
                <a:cs typeface="Courier New" panose="02070309020205020404" pitchFamily="49" charset="0"/>
              </a:rPr>
              <a:t>IPRO PO/Contract number.</a:t>
            </a:r>
          </a:p>
          <a:p>
            <a:pPr>
              <a:buFont typeface="Wingdings" panose="05000000000000000000" pitchFamily="2" charset="2"/>
              <a:buChar char="Ø"/>
            </a:pPr>
            <a:endParaRPr lang="en-US" sz="4400" b="1" dirty="0">
              <a:latin typeface="Arial Narrow" panose="020B0606020202030204" pitchFamily="34" charset="0"/>
              <a:cs typeface="Courier New" panose="02070309020205020404" pitchFamily="49" charset="0"/>
            </a:endParaRPr>
          </a:p>
          <a:p>
            <a:pPr lvl="1">
              <a:buFont typeface="Wingdings" panose="05000000000000000000" pitchFamily="2" charset="2"/>
              <a:buChar char="Ø"/>
            </a:pPr>
            <a:r>
              <a:rPr lang="en-US" sz="4400" b="1" dirty="0">
                <a:latin typeface="Arial Narrow" panose="020B0606020202030204" pitchFamily="34" charset="0"/>
                <a:cs typeface="Courier New" panose="02070309020205020404" pitchFamily="49" charset="0"/>
              </a:rPr>
              <a:t>Identification of the Ordering Agency’s location that each contracted personnel is working.</a:t>
            </a:r>
          </a:p>
          <a:p>
            <a:pPr marL="0" indent="0">
              <a:buNone/>
            </a:pPr>
            <a:r>
              <a:rPr lang="en-US" sz="4400" b="1" dirty="0">
                <a:latin typeface="Arial Narrow" panose="020B0606020202030204" pitchFamily="34" charset="0"/>
                <a:cs typeface="Courier New" panose="02070309020205020404" pitchFamily="49" charset="0"/>
              </a:rPr>
              <a:t> </a:t>
            </a:r>
          </a:p>
          <a:p>
            <a:pPr lvl="1">
              <a:buFont typeface="Wingdings" panose="05000000000000000000" pitchFamily="2" charset="2"/>
              <a:buChar char="Ø"/>
            </a:pPr>
            <a:r>
              <a:rPr lang="en-US" sz="4400" b="1" dirty="0">
                <a:latin typeface="Arial Narrow" panose="020B0606020202030204" pitchFamily="34" charset="0"/>
                <a:cs typeface="Courier New" panose="02070309020205020404" pitchFamily="49" charset="0"/>
              </a:rPr>
              <a:t>Identification of the week being billed (i.e., beginning and ending date range of week being billed).</a:t>
            </a:r>
          </a:p>
          <a:p>
            <a:pPr marL="0" indent="0">
              <a:buNone/>
            </a:pPr>
            <a:r>
              <a:rPr lang="en-US" sz="4400" b="1" dirty="0">
                <a:latin typeface="Arial Narrow" panose="020B0606020202030204" pitchFamily="34" charset="0"/>
                <a:cs typeface="Courier New" panose="02070309020205020404" pitchFamily="49" charset="0"/>
              </a:rPr>
              <a:t> </a:t>
            </a:r>
          </a:p>
          <a:p>
            <a:pPr lvl="1">
              <a:buFont typeface="Wingdings" panose="05000000000000000000" pitchFamily="2" charset="2"/>
              <a:buChar char="Ø"/>
            </a:pPr>
            <a:r>
              <a:rPr lang="en-US" sz="4400" b="1" dirty="0">
                <a:latin typeface="Arial Narrow" panose="020B0606020202030204" pitchFamily="34" charset="0"/>
                <a:cs typeface="Courier New" panose="02070309020205020404" pitchFamily="49" charset="0"/>
              </a:rPr>
              <a:t>Grand total amount billed for all temporary staff for that week.</a:t>
            </a:r>
          </a:p>
          <a:p>
            <a:pPr marL="0" indent="0">
              <a:buNone/>
            </a:pPr>
            <a:r>
              <a:rPr lang="en-US" sz="4400" b="1" dirty="0">
                <a:latin typeface="Arial Narrow" panose="020B0606020202030204" pitchFamily="34" charset="0"/>
                <a:cs typeface="Courier New" panose="02070309020205020404" pitchFamily="49" charset="0"/>
              </a:rPr>
              <a:t> </a:t>
            </a:r>
          </a:p>
          <a:p>
            <a:pPr lvl="1">
              <a:buFont typeface="Wingdings" panose="05000000000000000000" pitchFamily="2" charset="2"/>
              <a:buChar char="Ø"/>
            </a:pPr>
            <a:r>
              <a:rPr lang="en-US" sz="4400" b="1" dirty="0">
                <a:latin typeface="Arial Narrow" panose="020B0606020202030204" pitchFamily="34" charset="0"/>
                <a:cs typeface="Courier New" panose="02070309020205020404" pitchFamily="49" charset="0"/>
              </a:rPr>
              <a:t>Name of authorized individual and contact information for Contractor.</a:t>
            </a:r>
          </a:p>
          <a:p>
            <a:pPr marL="0" indent="0">
              <a:buNone/>
            </a:pPr>
            <a:r>
              <a:rPr lang="en-US" sz="4400" b="1" dirty="0">
                <a:latin typeface="Arial Narrow" panose="020B0606020202030204" pitchFamily="34" charset="0"/>
                <a:cs typeface="Courier New" panose="02070309020205020404" pitchFamily="49" charset="0"/>
              </a:rPr>
              <a:t> </a:t>
            </a:r>
          </a:p>
          <a:p>
            <a:pPr lvl="1">
              <a:buFont typeface="Wingdings" panose="05000000000000000000" pitchFamily="2" charset="2"/>
              <a:buChar char="Ø"/>
            </a:pPr>
            <a:r>
              <a:rPr lang="en-US" sz="4400" b="1" dirty="0">
                <a:latin typeface="Arial Narrow" panose="020B0606020202030204" pitchFamily="34" charset="0"/>
                <a:cs typeface="Courier New" panose="02070309020205020404" pitchFamily="49" charset="0"/>
              </a:rPr>
              <a:t>Ordering Agencies may have additional requirements, the Contractor(s) must follow individual Ordering Agency’s internal</a:t>
            </a:r>
            <a:r>
              <a:rPr lang="en-US" sz="4400" b="1" dirty="0">
                <a:latin typeface="Arial Narrow" panose="020B0606020202030204" pitchFamily="34" charset="0"/>
              </a:rPr>
              <a:t> policies.</a:t>
            </a:r>
          </a:p>
          <a:p>
            <a:pPr marL="0" indent="0">
              <a:buNone/>
            </a:pPr>
            <a:endParaRPr lang="en-US" dirty="0"/>
          </a:p>
        </p:txBody>
      </p:sp>
    </p:spTree>
    <p:extLst>
      <p:ext uri="{BB962C8B-B14F-4D97-AF65-F5344CB8AC3E}">
        <p14:creationId xmlns:p14="http://schemas.microsoft.com/office/powerpoint/2010/main" val="8386401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F17A6A1-3F6B-4830-8E0F-69DE58A0463E}"/>
              </a:ext>
            </a:extLst>
          </p:cNvPr>
          <p:cNvPicPr>
            <a:picLocks noChangeAspect="1"/>
          </p:cNvPicPr>
          <p:nvPr/>
        </p:nvPicPr>
        <p:blipFill>
          <a:blip r:embed="rId2"/>
          <a:stretch>
            <a:fillRect/>
          </a:stretch>
        </p:blipFill>
        <p:spPr>
          <a:xfrm>
            <a:off x="1279874" y="341642"/>
            <a:ext cx="6584251" cy="6523285"/>
          </a:xfrm>
          <a:prstGeom prst="rect">
            <a:avLst/>
          </a:prstGeom>
        </p:spPr>
      </p:pic>
      <p:sp>
        <p:nvSpPr>
          <p:cNvPr id="2" name="Title 1">
            <a:extLst>
              <a:ext uri="{FF2B5EF4-FFF2-40B4-BE49-F238E27FC236}">
                <a16:creationId xmlns:a16="http://schemas.microsoft.com/office/drawing/2014/main" id="{9972DAFB-8D5A-4968-BCFA-1795CF7F5832}"/>
              </a:ext>
            </a:extLst>
          </p:cNvPr>
          <p:cNvSpPr>
            <a:spLocks noGrp="1"/>
          </p:cNvSpPr>
          <p:nvPr>
            <p:ph type="title"/>
          </p:nvPr>
        </p:nvSpPr>
        <p:spPr>
          <a:xfrm>
            <a:off x="1371600" y="1239982"/>
            <a:ext cx="8229600" cy="381000"/>
          </a:xfrm>
        </p:spPr>
        <p:txBody>
          <a:bodyPr>
            <a:normAutofit fontScale="90000"/>
          </a:bodyPr>
          <a:lstStyle/>
          <a:p>
            <a:r>
              <a:rPr lang="en-US" b="1" dirty="0">
                <a:latin typeface="Baskerville Old Face" panose="02020602080505020303" pitchFamily="18" charset="0"/>
              </a:rPr>
              <a:t>CONTRACT MONITORING &amp; REPORTING REQUIREMENTS</a:t>
            </a:r>
            <a:br>
              <a:rPr lang="en-US" dirty="0"/>
            </a:br>
            <a:br>
              <a:rPr lang="en-US" dirty="0"/>
            </a:br>
            <a:endParaRPr lang="en-US" dirty="0"/>
          </a:p>
        </p:txBody>
      </p:sp>
      <p:sp>
        <p:nvSpPr>
          <p:cNvPr id="3" name="Content Placeholder 2">
            <a:extLst>
              <a:ext uri="{FF2B5EF4-FFF2-40B4-BE49-F238E27FC236}">
                <a16:creationId xmlns:a16="http://schemas.microsoft.com/office/drawing/2014/main" id="{69D2B68D-92E7-46CB-BFAF-FEA994C987C8}"/>
              </a:ext>
            </a:extLst>
          </p:cNvPr>
          <p:cNvSpPr>
            <a:spLocks noGrp="1"/>
          </p:cNvSpPr>
          <p:nvPr>
            <p:ph idx="1"/>
          </p:nvPr>
        </p:nvSpPr>
        <p:spPr>
          <a:xfrm>
            <a:off x="419100" y="1444337"/>
            <a:ext cx="8305800" cy="4953000"/>
          </a:xfrm>
          <a:solidFill>
            <a:srgbClr val="D9D9D9"/>
          </a:solidFill>
          <a:scene3d>
            <a:camera prst="orthographicFront"/>
            <a:lightRig rig="threePt" dir="t"/>
          </a:scene3d>
          <a:sp3d>
            <a:bevelT/>
          </a:sp3d>
        </p:spPr>
        <p:txBody>
          <a:bodyPr>
            <a:normAutofit/>
          </a:bodyPr>
          <a:lstStyle/>
          <a:p>
            <a:pPr>
              <a:buFont typeface="Wingdings" panose="05000000000000000000" pitchFamily="2" charset="2"/>
              <a:buChar char="Ø"/>
            </a:pPr>
            <a:r>
              <a:rPr lang="en-US" sz="2000" dirty="0"/>
              <a:t>The State will monitor the Contract utilizing any one (1) or more of the following methods:</a:t>
            </a:r>
          </a:p>
          <a:p>
            <a:pPr>
              <a:buFont typeface="Wingdings" panose="05000000000000000000" pitchFamily="2" charset="2"/>
              <a:buChar char="Ø"/>
            </a:pPr>
            <a:r>
              <a:rPr lang="en-US" sz="2000" dirty="0"/>
              <a:t>In-person or telephonic meeting to discuss performance of the Contract;</a:t>
            </a:r>
          </a:p>
          <a:p>
            <a:pPr>
              <a:buFont typeface="Wingdings" panose="05000000000000000000" pitchFamily="2" charset="2"/>
              <a:buChar char="Ø"/>
            </a:pPr>
            <a:r>
              <a:rPr lang="en-US" sz="2000" dirty="0"/>
              <a:t>Survey of the Contractor and Agencies;</a:t>
            </a:r>
          </a:p>
          <a:p>
            <a:pPr>
              <a:buFont typeface="Wingdings" panose="05000000000000000000" pitchFamily="2" charset="2"/>
              <a:buChar char="Ø"/>
            </a:pPr>
            <a:r>
              <a:rPr lang="en-US" sz="2000" dirty="0"/>
              <a:t>Additional reports submitted from the Contractor; or</a:t>
            </a:r>
          </a:p>
          <a:p>
            <a:pPr>
              <a:buFont typeface="Wingdings" panose="05000000000000000000" pitchFamily="2" charset="2"/>
              <a:buChar char="Ø"/>
            </a:pPr>
            <a:r>
              <a:rPr lang="en-US" sz="2000" dirty="0"/>
              <a:t>3.1.4	Any other means the State chooses to employ to accurately monitor the Contract.</a:t>
            </a:r>
          </a:p>
          <a:p>
            <a:pPr>
              <a:buFont typeface="Wingdings" panose="05000000000000000000" pitchFamily="2" charset="2"/>
              <a:buChar char="Ø"/>
            </a:pPr>
            <a:r>
              <a:rPr lang="en-US" sz="2000" dirty="0"/>
              <a:t>Quarterly Usage Reports are required as outlined in </a:t>
            </a:r>
            <a:r>
              <a:rPr lang="en-US" sz="2000" b="1" dirty="0"/>
              <a:t>Section 5</a:t>
            </a:r>
            <a:r>
              <a:rPr lang="en-US" sz="2000" dirty="0"/>
              <a:t> of the State of Idaho Standard Contract Terms and Conditions. </a:t>
            </a:r>
            <a:r>
              <a:rPr lang="en-US" sz="2000" b="1" dirty="0"/>
              <a:t> </a:t>
            </a:r>
            <a:r>
              <a:rPr lang="en-US" sz="2000" dirty="0"/>
              <a:t>The SBPO Summary Usage Report can be found on the State of Idaho Purchasing website </a:t>
            </a:r>
            <a:r>
              <a:rPr lang="en-US" sz="2000" u="sng" dirty="0">
                <a:hlinkClick r:id="rId3"/>
              </a:rPr>
              <a:t>https://purchasing.idaho.gov/information-for-vendors/</a:t>
            </a:r>
            <a:r>
              <a:rPr lang="en-US" sz="2000" dirty="0"/>
              <a:t>.</a:t>
            </a:r>
          </a:p>
          <a:p>
            <a:endParaRPr lang="en-US" dirty="0"/>
          </a:p>
        </p:txBody>
      </p:sp>
    </p:spTree>
    <p:extLst>
      <p:ext uri="{BB962C8B-B14F-4D97-AF65-F5344CB8AC3E}">
        <p14:creationId xmlns:p14="http://schemas.microsoft.com/office/powerpoint/2010/main" val="7645156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76B36C9-91BB-4B81-9FA5-5CBF1320EBC1}"/>
              </a:ext>
            </a:extLst>
          </p:cNvPr>
          <p:cNvPicPr>
            <a:picLocks noChangeAspect="1"/>
          </p:cNvPicPr>
          <p:nvPr/>
        </p:nvPicPr>
        <p:blipFill>
          <a:blip r:embed="rId2"/>
          <a:stretch>
            <a:fillRect/>
          </a:stretch>
        </p:blipFill>
        <p:spPr>
          <a:xfrm>
            <a:off x="1279874" y="395957"/>
            <a:ext cx="6584251" cy="6523285"/>
          </a:xfrm>
          <a:prstGeom prst="rect">
            <a:avLst/>
          </a:prstGeom>
        </p:spPr>
      </p:pic>
      <p:sp>
        <p:nvSpPr>
          <p:cNvPr id="2" name="Title 1">
            <a:extLst>
              <a:ext uri="{FF2B5EF4-FFF2-40B4-BE49-F238E27FC236}">
                <a16:creationId xmlns:a16="http://schemas.microsoft.com/office/drawing/2014/main" id="{CD81B65C-1BF4-46BF-9476-97CA911D0C3E}"/>
              </a:ext>
            </a:extLst>
          </p:cNvPr>
          <p:cNvSpPr>
            <a:spLocks noGrp="1"/>
          </p:cNvSpPr>
          <p:nvPr>
            <p:ph type="title"/>
          </p:nvPr>
        </p:nvSpPr>
        <p:spPr>
          <a:xfrm>
            <a:off x="1447800" y="304800"/>
            <a:ext cx="6705600" cy="762000"/>
          </a:xfrm>
        </p:spPr>
        <p:txBody>
          <a:bodyPr/>
          <a:lstStyle/>
          <a:p>
            <a:r>
              <a:rPr lang="en-US" dirty="0">
                <a:latin typeface="Baskerville Old Face" panose="02020602080505020303" pitchFamily="18" charset="0"/>
              </a:rPr>
              <a:t>PERFORMANCE METRICS</a:t>
            </a:r>
          </a:p>
        </p:txBody>
      </p:sp>
      <p:sp>
        <p:nvSpPr>
          <p:cNvPr id="3" name="Content Placeholder 2">
            <a:extLst>
              <a:ext uri="{FF2B5EF4-FFF2-40B4-BE49-F238E27FC236}">
                <a16:creationId xmlns:a16="http://schemas.microsoft.com/office/drawing/2014/main" id="{EC125C71-66C3-4E54-8954-D7E5DC56CA4D}"/>
              </a:ext>
            </a:extLst>
          </p:cNvPr>
          <p:cNvSpPr>
            <a:spLocks noGrp="1"/>
          </p:cNvSpPr>
          <p:nvPr>
            <p:ph idx="1"/>
          </p:nvPr>
        </p:nvSpPr>
        <p:spPr>
          <a:xfrm>
            <a:off x="266700" y="1066800"/>
            <a:ext cx="8610600" cy="5181600"/>
          </a:xfrm>
          <a:solidFill>
            <a:srgbClr val="D9D9D9"/>
          </a:solidFill>
          <a:scene3d>
            <a:camera prst="orthographicFront"/>
            <a:lightRig rig="threePt" dir="t"/>
          </a:scene3d>
          <a:sp3d>
            <a:bevelT/>
          </a:sp3d>
        </p:spPr>
        <p:txBody>
          <a:bodyPr>
            <a:normAutofit fontScale="55000" lnSpcReduction="20000"/>
          </a:bodyPr>
          <a:lstStyle/>
          <a:p>
            <a:pPr marL="0" indent="0">
              <a:buNone/>
            </a:pPr>
            <a:endParaRPr lang="en-US" dirty="0"/>
          </a:p>
          <a:p>
            <a:pPr marL="0" indent="0">
              <a:buNone/>
            </a:pPr>
            <a:r>
              <a:rPr lang="en-US" b="1" dirty="0"/>
              <a:t>1.) Metric Description:  Nature and Scope of work to be performed (Section 6) – worker orientation</a:t>
            </a:r>
          </a:p>
          <a:p>
            <a:pPr>
              <a:buFont typeface="Wingdings" panose="05000000000000000000" pitchFamily="2" charset="2"/>
              <a:buChar char="Ø"/>
            </a:pPr>
            <a:r>
              <a:rPr lang="en-US" dirty="0"/>
              <a:t>Required Level of Expectation:  100%</a:t>
            </a:r>
          </a:p>
          <a:p>
            <a:pPr>
              <a:buFont typeface="Wingdings" panose="05000000000000000000" pitchFamily="2" charset="2"/>
              <a:buChar char="Ø"/>
            </a:pPr>
            <a:r>
              <a:rPr lang="en-US" dirty="0"/>
              <a:t>Method of Monitoring:  Question temporary staff sent to perform work to ensure they are informed about the job description, hours and days of the week expected to work, health &amp; hygiene policies, hourly wage, workplace safety, personal protective equipment (PPE) requirements.</a:t>
            </a:r>
          </a:p>
          <a:p>
            <a:pPr>
              <a:buFont typeface="Wingdings" panose="05000000000000000000" pitchFamily="2" charset="2"/>
              <a:buChar char="Ø"/>
            </a:pPr>
            <a:r>
              <a:rPr lang="en-US" dirty="0"/>
              <a:t>Strategy for Correcting Non-Compliance: Ordering Agencies will document deficiencies and notify the Contractor in writing if they do not meet the Required Level of Expectation. Ordering Agencies may meet with the Contractor to discuss the issues and potential resolutions. The Contractor will have ten (10) business days after receipt of the written notification to submit a written response to the Agency identifying how they will correct the findings. The Agency may also require the Contractor to submit a Corrective Action Plan which meets the Ordering Agency’s approval. The Corrective Action Plan must be submitted within ten (10) business days after the Contractor has been notified in writing of the findings. Continued non-compliance may result in additional remedies outlined in Section 13 Remedies, up to and including termination of the Contract.</a:t>
            </a:r>
          </a:p>
          <a:p>
            <a:endParaRPr lang="en-US" dirty="0"/>
          </a:p>
          <a:p>
            <a:pPr marL="0" indent="0">
              <a:buNone/>
            </a:pPr>
            <a:r>
              <a:rPr lang="en-US" b="1" dirty="0"/>
              <a:t>2.) Metric Description:  Billing Procedure (Section 8) – Invoice accuracy</a:t>
            </a:r>
          </a:p>
          <a:p>
            <a:pPr>
              <a:buFont typeface="Wingdings" panose="05000000000000000000" pitchFamily="2" charset="2"/>
              <a:buChar char="Ø"/>
            </a:pPr>
            <a:r>
              <a:rPr lang="en-US" dirty="0"/>
              <a:t>Required Level of Expectation: 100%</a:t>
            </a:r>
          </a:p>
          <a:p>
            <a:pPr>
              <a:buFont typeface="Wingdings" panose="05000000000000000000" pitchFamily="2" charset="2"/>
              <a:buChar char="Ø"/>
            </a:pPr>
            <a:r>
              <a:rPr lang="en-US" dirty="0"/>
              <a:t>Method of Monitoring: Frequent review of invoices submitted by Contractor for individual Ordering Agencies. Mark up rate, temporary staff name, location worked, days and hours worked.</a:t>
            </a:r>
          </a:p>
          <a:p>
            <a:pPr>
              <a:buFont typeface="Wingdings" panose="05000000000000000000" pitchFamily="2" charset="2"/>
              <a:buChar char="Ø"/>
            </a:pPr>
            <a:r>
              <a:rPr lang="en-US" dirty="0"/>
              <a:t>Strategy for Correcting Non-Compliance: Ordering Agencies will document deficiencies and notify the Contractor in writing if they do not meet the Required Level of Expectation. The Agency may meet with the Contractor to discuss the issues and potential resolutions. The Contractor will have ten (10) business days after receipt of the written notification to submit a written response to the Agency identifying how they will correct the findings. Ordering Agencies may also require the Contractor to submit a Corrective Action Plan which meets the Ordering Agency’s approval. The Corrective Action Plan must be submitted within ten (10) business days after the Contractor has been notified in writing of the findings. Continued non-compliance may result in additional remedies outlined in Section 13 Remedies, up to and including termination of the Contract.</a:t>
            </a:r>
          </a:p>
          <a:p>
            <a:pPr marL="0" indent="0">
              <a:buNone/>
            </a:pPr>
            <a:r>
              <a:rPr lang="en-US" dirty="0"/>
              <a:t> </a:t>
            </a:r>
          </a:p>
          <a:p>
            <a:endParaRPr lang="en-US" dirty="0"/>
          </a:p>
        </p:txBody>
      </p:sp>
    </p:spTree>
    <p:extLst>
      <p:ext uri="{BB962C8B-B14F-4D97-AF65-F5344CB8AC3E}">
        <p14:creationId xmlns:p14="http://schemas.microsoft.com/office/powerpoint/2010/main" val="18156910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C7E343C-28E7-44D8-966D-7271525D658C}"/>
              </a:ext>
            </a:extLst>
          </p:cNvPr>
          <p:cNvPicPr>
            <a:picLocks noChangeAspect="1"/>
          </p:cNvPicPr>
          <p:nvPr/>
        </p:nvPicPr>
        <p:blipFill>
          <a:blip r:embed="rId3"/>
          <a:stretch>
            <a:fillRect/>
          </a:stretch>
        </p:blipFill>
        <p:spPr>
          <a:xfrm>
            <a:off x="1313620" y="457200"/>
            <a:ext cx="6516759" cy="6462603"/>
          </a:xfrm>
          <a:prstGeom prst="rect">
            <a:avLst/>
          </a:prstGeom>
        </p:spPr>
      </p:pic>
      <p:pic>
        <p:nvPicPr>
          <p:cNvPr id="5" name="Picture 4" descr="ContactU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32753">
            <a:off x="5266892" y="2623389"/>
            <a:ext cx="3386320" cy="2712210"/>
          </a:xfrm>
          <a:prstGeom prst="rect">
            <a:avLst/>
          </a:prstGeom>
        </p:spPr>
      </p:pic>
      <p:sp>
        <p:nvSpPr>
          <p:cNvPr id="2" name="Title 1"/>
          <p:cNvSpPr>
            <a:spLocks noGrp="1"/>
          </p:cNvSpPr>
          <p:nvPr>
            <p:ph type="title"/>
          </p:nvPr>
        </p:nvSpPr>
        <p:spPr>
          <a:xfrm>
            <a:off x="2590800" y="395397"/>
            <a:ext cx="4991100" cy="1307396"/>
          </a:xfrm>
        </p:spPr>
        <p:txBody>
          <a:bodyPr>
            <a:normAutofit/>
          </a:bodyPr>
          <a:lstStyle/>
          <a:p>
            <a:pPr algn="ctr"/>
            <a:r>
              <a:rPr lang="en-US" sz="5400" b="1" dirty="0">
                <a:solidFill>
                  <a:schemeClr val="bg1"/>
                </a:solidFill>
                <a:latin typeface="Copperplate Gothic Bold" panose="020E0705020206020404" pitchFamily="34" charset="0"/>
              </a:rPr>
              <a:t>Questions?</a:t>
            </a:r>
          </a:p>
        </p:txBody>
      </p:sp>
      <p:sp>
        <p:nvSpPr>
          <p:cNvPr id="3" name="Content Placeholder 2"/>
          <p:cNvSpPr>
            <a:spLocks noGrp="1"/>
          </p:cNvSpPr>
          <p:nvPr>
            <p:ph idx="1"/>
          </p:nvPr>
        </p:nvSpPr>
        <p:spPr>
          <a:xfrm rot="21248874">
            <a:off x="442458" y="1997230"/>
            <a:ext cx="5568515" cy="3964528"/>
          </a:xfrm>
          <a:solidFill>
            <a:srgbClr val="002855"/>
          </a:solidFill>
        </p:spPr>
        <p:style>
          <a:lnRef idx="0">
            <a:schemeClr val="accent2"/>
          </a:lnRef>
          <a:fillRef idx="3">
            <a:schemeClr val="accent2"/>
          </a:fillRef>
          <a:effectRef idx="3">
            <a:schemeClr val="accent2"/>
          </a:effectRef>
          <a:fontRef idx="minor">
            <a:schemeClr val="lt1"/>
          </a:fontRef>
        </p:style>
        <p:txBody>
          <a:bodyPr>
            <a:normAutofit/>
          </a:bodyPr>
          <a:lstStyle/>
          <a:p>
            <a:pPr marL="0" indent="0" algn="ctr">
              <a:buNone/>
            </a:pPr>
            <a:endParaRPr lang="en-US" dirty="0"/>
          </a:p>
          <a:p>
            <a:pPr marL="0" indent="0" algn="ctr">
              <a:buNone/>
            </a:pPr>
            <a:r>
              <a:rPr lang="en-US" i="1" dirty="0"/>
              <a:t>Contract Lead:</a:t>
            </a:r>
          </a:p>
          <a:p>
            <a:pPr marL="0" indent="0" algn="ctr">
              <a:buNone/>
            </a:pPr>
            <a:r>
              <a:rPr lang="en-US" i="1" dirty="0"/>
              <a:t>Kaylee Starman</a:t>
            </a:r>
          </a:p>
          <a:p>
            <a:pPr marL="0" indent="0" algn="ctr">
              <a:buNone/>
            </a:pPr>
            <a:r>
              <a:rPr lang="en-US" i="1" dirty="0"/>
              <a:t>Division of Purchasing </a:t>
            </a:r>
          </a:p>
          <a:p>
            <a:pPr marL="0" indent="0" algn="ctr">
              <a:buNone/>
            </a:pPr>
            <a:r>
              <a:rPr lang="en-US" i="1" dirty="0"/>
              <a:t>(208) 332-1611</a:t>
            </a:r>
          </a:p>
          <a:p>
            <a:pPr marL="0" indent="0" algn="ctr">
              <a:buNone/>
            </a:pPr>
            <a:r>
              <a:rPr lang="en-US" b="1" dirty="0">
                <a:solidFill>
                  <a:srgbClr val="C00000"/>
                </a:solidFill>
              </a:rPr>
              <a:t>Kaylee.Starman@adm.idaho.gov</a:t>
            </a:r>
          </a:p>
          <a:p>
            <a:pPr marL="0" indent="0" algn="ctr">
              <a:buNone/>
            </a:pPr>
            <a:endParaRPr lang="en-US" dirty="0"/>
          </a:p>
        </p:txBody>
      </p:sp>
      <p:pic>
        <p:nvPicPr>
          <p:cNvPr id="7" name="Picture 6">
            <a:extLst>
              <a:ext uri="{FF2B5EF4-FFF2-40B4-BE49-F238E27FC236}">
                <a16:creationId xmlns:a16="http://schemas.microsoft.com/office/drawing/2014/main" id="{4BB24685-968B-4D73-8ABD-593060CF04BE}"/>
              </a:ext>
            </a:extLst>
          </p:cNvPr>
          <p:cNvPicPr>
            <a:picLocks noChangeAspect="1"/>
          </p:cNvPicPr>
          <p:nvPr/>
        </p:nvPicPr>
        <p:blipFill>
          <a:blip r:embed="rId5"/>
          <a:stretch>
            <a:fillRect/>
          </a:stretch>
        </p:blipFill>
        <p:spPr>
          <a:xfrm>
            <a:off x="272783" y="580233"/>
            <a:ext cx="2228850" cy="2245120"/>
          </a:xfrm>
          <a:prstGeom prst="rect">
            <a:avLst/>
          </a:prstGeom>
        </p:spPr>
      </p:pic>
    </p:spTree>
    <p:extLst>
      <p:ext uri="{BB962C8B-B14F-4D97-AF65-F5344CB8AC3E}">
        <p14:creationId xmlns:p14="http://schemas.microsoft.com/office/powerpoint/2010/main" val="42194989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E587AC5-C761-4A18-9122-7DF5A1C2CE82}"/>
              </a:ext>
            </a:extLst>
          </p:cNvPr>
          <p:cNvPicPr>
            <a:picLocks noChangeAspect="1"/>
          </p:cNvPicPr>
          <p:nvPr/>
        </p:nvPicPr>
        <p:blipFill>
          <a:blip r:embed="rId3"/>
          <a:stretch>
            <a:fillRect/>
          </a:stretch>
        </p:blipFill>
        <p:spPr>
          <a:xfrm>
            <a:off x="1143000" y="363071"/>
            <a:ext cx="6594554" cy="6539753"/>
          </a:xfrm>
          <a:prstGeom prst="rect">
            <a:avLst/>
          </a:prstGeom>
        </p:spPr>
      </p:pic>
      <p:sp>
        <p:nvSpPr>
          <p:cNvPr id="2" name="Title 1"/>
          <p:cNvSpPr>
            <a:spLocks noGrp="1"/>
          </p:cNvSpPr>
          <p:nvPr>
            <p:ph type="title"/>
          </p:nvPr>
        </p:nvSpPr>
        <p:spPr/>
        <p:txBody>
          <a:bodyPr>
            <a:normAutofit/>
          </a:bodyPr>
          <a:lstStyle/>
          <a:p>
            <a:pPr algn="ctr"/>
            <a:r>
              <a:rPr lang="en-US" sz="5400" b="1" dirty="0">
                <a:latin typeface="Copperplate Gothic Bold" panose="020E0705020206020404" pitchFamily="34" charset="0"/>
              </a:rPr>
              <a:t>Benefits</a:t>
            </a:r>
          </a:p>
        </p:txBody>
      </p:sp>
      <p:graphicFrame>
        <p:nvGraphicFramePr>
          <p:cNvPr id="5" name="Diagram 4"/>
          <p:cNvGraphicFramePr/>
          <p:nvPr>
            <p:extLst>
              <p:ext uri="{D42A27DB-BD31-4B8C-83A1-F6EECF244321}">
                <p14:modId xmlns:p14="http://schemas.microsoft.com/office/powerpoint/2010/main" val="934951828"/>
              </p:ext>
            </p:extLst>
          </p:nvPr>
        </p:nvGraphicFramePr>
        <p:xfrm>
          <a:off x="457200" y="1524000"/>
          <a:ext cx="8229600" cy="5029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 name="Picture 2">
            <a:extLst>
              <a:ext uri="{FF2B5EF4-FFF2-40B4-BE49-F238E27FC236}">
                <a16:creationId xmlns:a16="http://schemas.microsoft.com/office/drawing/2014/main" id="{4828855E-CA17-476A-8775-4FAD4C6DD808}"/>
              </a:ext>
            </a:extLst>
          </p:cNvPr>
          <p:cNvPicPr>
            <a:picLocks noChangeAspect="1"/>
          </p:cNvPicPr>
          <p:nvPr/>
        </p:nvPicPr>
        <p:blipFill>
          <a:blip r:embed="rId9"/>
          <a:stretch>
            <a:fillRect/>
          </a:stretch>
        </p:blipFill>
        <p:spPr>
          <a:xfrm flipH="1">
            <a:off x="1600200" y="407023"/>
            <a:ext cx="1069558" cy="1072153"/>
          </a:xfrm>
          <a:prstGeom prst="rect">
            <a:avLst/>
          </a:prstGeom>
        </p:spPr>
      </p:pic>
    </p:spTree>
    <p:extLst>
      <p:ext uri="{BB962C8B-B14F-4D97-AF65-F5344CB8AC3E}">
        <p14:creationId xmlns:p14="http://schemas.microsoft.com/office/powerpoint/2010/main" val="34954555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E43C9DB-F44F-446F-8F9D-62B79F829B2F}"/>
              </a:ext>
            </a:extLst>
          </p:cNvPr>
          <p:cNvPicPr>
            <a:picLocks noChangeAspect="1"/>
          </p:cNvPicPr>
          <p:nvPr/>
        </p:nvPicPr>
        <p:blipFill>
          <a:blip r:embed="rId3"/>
          <a:stretch>
            <a:fillRect/>
          </a:stretch>
        </p:blipFill>
        <p:spPr>
          <a:xfrm>
            <a:off x="1143000" y="295086"/>
            <a:ext cx="6654070" cy="6598773"/>
          </a:xfrm>
          <a:prstGeom prst="rect">
            <a:avLst/>
          </a:prstGeom>
        </p:spPr>
      </p:pic>
      <p:sp>
        <p:nvSpPr>
          <p:cNvPr id="2" name="Title 1">
            <a:extLst>
              <a:ext uri="{FF2B5EF4-FFF2-40B4-BE49-F238E27FC236}">
                <a16:creationId xmlns:a16="http://schemas.microsoft.com/office/drawing/2014/main" id="{610F80B2-3146-40AC-A36B-35CCCE3B89E9}"/>
              </a:ext>
            </a:extLst>
          </p:cNvPr>
          <p:cNvSpPr>
            <a:spLocks noGrp="1"/>
          </p:cNvSpPr>
          <p:nvPr>
            <p:ph type="title"/>
          </p:nvPr>
        </p:nvSpPr>
        <p:spPr>
          <a:xfrm>
            <a:off x="1752600" y="5191313"/>
            <a:ext cx="5867400" cy="1371600"/>
          </a:xfrm>
        </p:spPr>
        <p:txBody>
          <a:bodyPr>
            <a:normAutofit/>
          </a:bodyPr>
          <a:lstStyle/>
          <a:p>
            <a:pPr algn="ctr"/>
            <a:r>
              <a:rPr lang="en-US" sz="2800" dirty="0">
                <a:latin typeface="Copperplate Gothic Bold" panose="020E0705020206020404" pitchFamily="34" charset="0"/>
              </a:rPr>
              <a:t>Thank you to all the agencies for your input &amp; assistance with this Contract </a:t>
            </a:r>
            <a:r>
              <a:rPr lang="en-US" sz="2800" dirty="0">
                <a:latin typeface="Copperplate Gothic Bold" panose="020E0705020206020404" pitchFamily="34" charset="0"/>
                <a:sym typeface="Wingdings" panose="05000000000000000000" pitchFamily="2" charset="2"/>
              </a:rPr>
              <a:t></a:t>
            </a:r>
            <a:endParaRPr lang="en-US" sz="2800" dirty="0">
              <a:latin typeface="Copperplate Gothic Bold" panose="020E0705020206020404" pitchFamily="34" charset="0"/>
            </a:endParaRPr>
          </a:p>
        </p:txBody>
      </p:sp>
      <p:pic>
        <p:nvPicPr>
          <p:cNvPr id="4" name="Picture 3">
            <a:extLst>
              <a:ext uri="{FF2B5EF4-FFF2-40B4-BE49-F238E27FC236}">
                <a16:creationId xmlns:a16="http://schemas.microsoft.com/office/drawing/2014/main" id="{2811D912-21A4-4EB9-9E72-10CF50597A2B}"/>
              </a:ext>
            </a:extLst>
          </p:cNvPr>
          <p:cNvPicPr>
            <a:picLocks noChangeAspect="1"/>
          </p:cNvPicPr>
          <p:nvPr/>
        </p:nvPicPr>
        <p:blipFill>
          <a:blip r:embed="rId4"/>
          <a:stretch>
            <a:fillRect/>
          </a:stretch>
        </p:blipFill>
        <p:spPr>
          <a:xfrm>
            <a:off x="2089673" y="1403912"/>
            <a:ext cx="5530327" cy="345645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13473014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E587AC5-C761-4A18-9122-7DF5A1C2CE82}"/>
              </a:ext>
            </a:extLst>
          </p:cNvPr>
          <p:cNvPicPr>
            <a:picLocks noChangeAspect="1"/>
          </p:cNvPicPr>
          <p:nvPr/>
        </p:nvPicPr>
        <p:blipFill>
          <a:blip r:embed="rId3"/>
          <a:stretch>
            <a:fillRect/>
          </a:stretch>
        </p:blipFill>
        <p:spPr>
          <a:xfrm>
            <a:off x="1274723" y="363071"/>
            <a:ext cx="6594554" cy="6494929"/>
          </a:xfrm>
          <a:prstGeom prst="rect">
            <a:avLst/>
          </a:prstGeom>
        </p:spPr>
      </p:pic>
      <p:sp>
        <p:nvSpPr>
          <p:cNvPr id="2" name="Title 1"/>
          <p:cNvSpPr>
            <a:spLocks noGrp="1"/>
          </p:cNvSpPr>
          <p:nvPr>
            <p:ph type="title"/>
          </p:nvPr>
        </p:nvSpPr>
        <p:spPr/>
        <p:txBody>
          <a:bodyPr>
            <a:normAutofit/>
          </a:bodyPr>
          <a:lstStyle/>
          <a:p>
            <a:pPr algn="ctr"/>
            <a:r>
              <a:rPr lang="en-US" sz="5400" b="1" dirty="0">
                <a:latin typeface="Copperplate Gothic Bold" panose="020E0705020206020404" pitchFamily="34" charset="0"/>
              </a:rPr>
              <a:t>Contract Term</a:t>
            </a:r>
          </a:p>
        </p:txBody>
      </p:sp>
      <p:pic>
        <p:nvPicPr>
          <p:cNvPr id="3" name="Picture 2">
            <a:extLst>
              <a:ext uri="{FF2B5EF4-FFF2-40B4-BE49-F238E27FC236}">
                <a16:creationId xmlns:a16="http://schemas.microsoft.com/office/drawing/2014/main" id="{4828855E-CA17-476A-8775-4FAD4C6DD808}"/>
              </a:ext>
            </a:extLst>
          </p:cNvPr>
          <p:cNvPicPr>
            <a:picLocks noChangeAspect="1"/>
          </p:cNvPicPr>
          <p:nvPr/>
        </p:nvPicPr>
        <p:blipFill>
          <a:blip r:embed="rId4"/>
          <a:stretch>
            <a:fillRect/>
          </a:stretch>
        </p:blipFill>
        <p:spPr>
          <a:xfrm flipH="1">
            <a:off x="357313" y="462059"/>
            <a:ext cx="1069558" cy="1072153"/>
          </a:xfrm>
          <a:prstGeom prst="rect">
            <a:avLst/>
          </a:prstGeom>
        </p:spPr>
      </p:pic>
      <p:sp>
        <p:nvSpPr>
          <p:cNvPr id="6" name="TextBox 5">
            <a:extLst>
              <a:ext uri="{FF2B5EF4-FFF2-40B4-BE49-F238E27FC236}">
                <a16:creationId xmlns:a16="http://schemas.microsoft.com/office/drawing/2014/main" id="{5F6FEFD0-DA37-4696-B2A6-C65E17C75E8F}"/>
              </a:ext>
            </a:extLst>
          </p:cNvPr>
          <p:cNvSpPr txBox="1"/>
          <p:nvPr/>
        </p:nvSpPr>
        <p:spPr>
          <a:xfrm>
            <a:off x="495300" y="1905000"/>
            <a:ext cx="8153400" cy="3779758"/>
          </a:xfrm>
          <a:prstGeom prst="roundRect">
            <a:avLst/>
          </a:prstGeom>
          <a:solidFill>
            <a:srgbClr val="D9D9D9">
              <a:alpha val="69804"/>
            </a:srgbClr>
          </a:solidFill>
          <a:scene3d>
            <a:camera prst="orthographicFront"/>
            <a:lightRig rig="threePt" dir="t"/>
          </a:scene3d>
          <a:sp3d>
            <a:bevelT/>
          </a:sp3d>
        </p:spPr>
        <p:txBody>
          <a:bodyPr wrap="square" rtlCol="0">
            <a:spAutoFit/>
          </a:bodyPr>
          <a:lstStyle/>
          <a:p>
            <a:pPr>
              <a:buClr>
                <a:schemeClr val="accent1">
                  <a:lumMod val="75000"/>
                </a:schemeClr>
              </a:buClr>
            </a:pPr>
            <a:endParaRPr lang="en-US" sz="3600" b="1" dirty="0">
              <a:solidFill>
                <a:srgbClr val="002060"/>
              </a:solidFill>
              <a:effectLst>
                <a:glow rad="63500">
                  <a:schemeClr val="bg1">
                    <a:alpha val="40000"/>
                  </a:schemeClr>
                </a:glow>
                <a:outerShdw blurRad="50800" dist="38100" dir="2700000" algn="tl" rotWithShape="0">
                  <a:prstClr val="black">
                    <a:alpha val="40000"/>
                  </a:prstClr>
                </a:outerShdw>
              </a:effectLst>
              <a:latin typeface="Baskerville Old Face" panose="02020602080505020303" pitchFamily="18" charset="0"/>
            </a:endParaRPr>
          </a:p>
          <a:p>
            <a:pPr>
              <a:buClr>
                <a:schemeClr val="accent1">
                  <a:lumMod val="75000"/>
                </a:schemeClr>
              </a:buClr>
            </a:pPr>
            <a:r>
              <a:rPr lang="en-US" sz="3600" b="1" dirty="0">
                <a:solidFill>
                  <a:srgbClr val="002060"/>
                </a:solidFill>
                <a:effectLst>
                  <a:glow rad="63500">
                    <a:schemeClr val="bg1">
                      <a:alpha val="40000"/>
                    </a:schemeClr>
                  </a:glow>
                  <a:outerShdw blurRad="50800" dist="38100" dir="2700000" algn="tl" rotWithShape="0">
                    <a:prstClr val="black">
                      <a:alpha val="40000"/>
                    </a:prstClr>
                  </a:outerShdw>
                </a:effectLst>
                <a:latin typeface="Baskerville Old Face" panose="02020602080505020303" pitchFamily="18" charset="0"/>
              </a:rPr>
              <a:t>One (1) year.  Upon mutual, written agreement, the Contract may be renewed, extended or amended.  The anticipated total Contract term is five (5) years.</a:t>
            </a:r>
          </a:p>
          <a:p>
            <a:pPr>
              <a:buClr>
                <a:schemeClr val="accent1">
                  <a:lumMod val="75000"/>
                </a:schemeClr>
              </a:buClr>
            </a:pPr>
            <a:endParaRPr lang="en-US" sz="3600" b="1" dirty="0">
              <a:solidFill>
                <a:srgbClr val="002060"/>
              </a:solidFill>
              <a:effectLst>
                <a:glow rad="63500">
                  <a:schemeClr val="bg1">
                    <a:alpha val="40000"/>
                  </a:schemeClr>
                </a:glow>
                <a:outerShdw blurRad="50800" dist="38100" dir="2700000" algn="tl" rotWithShape="0">
                  <a:prstClr val="black">
                    <a:alpha val="40000"/>
                  </a:prstClr>
                </a:outerShdw>
              </a:effectLst>
              <a:latin typeface="Baskerville Old Face" panose="02020602080505020303" pitchFamily="18" charset="0"/>
            </a:endParaRPr>
          </a:p>
        </p:txBody>
      </p:sp>
    </p:spTree>
    <p:extLst>
      <p:ext uri="{BB962C8B-B14F-4D97-AF65-F5344CB8AC3E}">
        <p14:creationId xmlns:p14="http://schemas.microsoft.com/office/powerpoint/2010/main" val="4253316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fade">
                                      <p:cBhvr>
                                        <p:cTn id="7" dur="1000"/>
                                        <p:tgtEl>
                                          <p:spTgt spid="6">
                                            <p:bg/>
                                          </p:spTgt>
                                        </p:tgtEl>
                                      </p:cBhvr>
                                    </p:animEffect>
                                    <p:anim calcmode="lin" valueType="num">
                                      <p:cBhvr>
                                        <p:cTn id="8" dur="1000" fill="hold"/>
                                        <p:tgtEl>
                                          <p:spTgt spid="6">
                                            <p:bg/>
                                          </p:spTgt>
                                        </p:tgtEl>
                                        <p:attrNameLst>
                                          <p:attrName>ppt_x</p:attrName>
                                        </p:attrNameLst>
                                      </p:cBhvr>
                                      <p:tavLst>
                                        <p:tav tm="0">
                                          <p:val>
                                            <p:strVal val="#ppt_x"/>
                                          </p:val>
                                        </p:tav>
                                        <p:tav tm="100000">
                                          <p:val>
                                            <p:strVal val="#ppt_x"/>
                                          </p:val>
                                        </p:tav>
                                      </p:tavLst>
                                    </p:anim>
                                    <p:anim calcmode="lin" valueType="num">
                                      <p:cBhvr>
                                        <p:cTn id="9" dur="1000" fill="hold"/>
                                        <p:tgtEl>
                                          <p:spTgt spid="6">
                                            <p:bg/>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BA3B4B3-83FD-413F-B3F8-801941A84D45}"/>
              </a:ext>
            </a:extLst>
          </p:cNvPr>
          <p:cNvPicPr>
            <a:picLocks noChangeAspect="1"/>
          </p:cNvPicPr>
          <p:nvPr/>
        </p:nvPicPr>
        <p:blipFill>
          <a:blip r:embed="rId3"/>
          <a:stretch>
            <a:fillRect/>
          </a:stretch>
        </p:blipFill>
        <p:spPr>
          <a:xfrm>
            <a:off x="1270729" y="396913"/>
            <a:ext cx="6602540" cy="6547671"/>
          </a:xfrm>
          <a:prstGeom prst="rect">
            <a:avLst/>
          </a:prstGeom>
        </p:spPr>
      </p:pic>
      <p:sp>
        <p:nvSpPr>
          <p:cNvPr id="2" name="Title 1"/>
          <p:cNvSpPr>
            <a:spLocks noGrp="1"/>
          </p:cNvSpPr>
          <p:nvPr>
            <p:ph type="title"/>
          </p:nvPr>
        </p:nvSpPr>
        <p:spPr>
          <a:xfrm>
            <a:off x="457200" y="396913"/>
            <a:ext cx="8229600" cy="990600"/>
          </a:xfrm>
        </p:spPr>
        <p:txBody>
          <a:bodyPr>
            <a:normAutofit/>
          </a:bodyPr>
          <a:lstStyle/>
          <a:p>
            <a:pPr algn="ctr"/>
            <a:r>
              <a:rPr lang="en-US" sz="5400" b="1" dirty="0">
                <a:latin typeface="Copperplate Gothic Bold" panose="020E0705020206020404" pitchFamily="34" charset="0"/>
              </a:rPr>
              <a:t>Scope of Services</a:t>
            </a:r>
          </a:p>
        </p:txBody>
      </p:sp>
      <p:sp>
        <p:nvSpPr>
          <p:cNvPr id="3" name="Content Placeholder 2"/>
          <p:cNvSpPr>
            <a:spLocks noGrp="1"/>
          </p:cNvSpPr>
          <p:nvPr>
            <p:ph idx="1"/>
          </p:nvPr>
        </p:nvSpPr>
        <p:spPr>
          <a:xfrm>
            <a:off x="457200" y="1600200"/>
            <a:ext cx="8229600" cy="3048000"/>
          </a:xfrm>
        </p:spPr>
        <p:txBody>
          <a:bodyPr>
            <a:normAutofit/>
          </a:bodyPr>
          <a:lstStyle/>
          <a:p>
            <a:pPr lvl="1"/>
            <a:endParaRPr lang="en-US" dirty="0"/>
          </a:p>
          <a:p>
            <a:pPr marL="274320" lvl="1" indent="0">
              <a:buNone/>
            </a:pPr>
            <a:endParaRPr lang="en-US" dirty="0"/>
          </a:p>
        </p:txBody>
      </p:sp>
      <p:sp>
        <p:nvSpPr>
          <p:cNvPr id="9" name="TextBox 8"/>
          <p:cNvSpPr txBox="1"/>
          <p:nvPr/>
        </p:nvSpPr>
        <p:spPr>
          <a:xfrm>
            <a:off x="266700" y="1252865"/>
            <a:ext cx="8610599" cy="830997"/>
          </a:xfrm>
          <a:prstGeom prst="rect">
            <a:avLst/>
          </a:prstGeom>
          <a:noFill/>
        </p:spPr>
        <p:txBody>
          <a:bodyPr wrap="square" rtlCol="0">
            <a:spAutoFit/>
          </a:bodyPr>
          <a:lstStyle/>
          <a:p>
            <a:pPr algn="ctr"/>
            <a:r>
              <a:rPr lang="en-US" sz="2400" dirty="0">
                <a:latin typeface="Baskerville Old Face" panose="02020602080505020303" pitchFamily="18" charset="0"/>
              </a:rPr>
              <a:t>There are four categories that make up the scope of services for the Statewide Temporary Staffing Services awards: </a:t>
            </a:r>
            <a:endParaRPr lang="en-US" dirty="0">
              <a:latin typeface="Baskerville Old Face" panose="02020602080505020303" pitchFamily="18" charset="0"/>
            </a:endParaRPr>
          </a:p>
        </p:txBody>
      </p:sp>
      <p:graphicFrame>
        <p:nvGraphicFramePr>
          <p:cNvPr id="7" name="Diagram 6"/>
          <p:cNvGraphicFramePr/>
          <p:nvPr>
            <p:extLst>
              <p:ext uri="{D42A27DB-BD31-4B8C-83A1-F6EECF244321}">
                <p14:modId xmlns:p14="http://schemas.microsoft.com/office/powerpoint/2010/main" val="469150255"/>
              </p:ext>
            </p:extLst>
          </p:nvPr>
        </p:nvGraphicFramePr>
        <p:xfrm>
          <a:off x="282388" y="2083862"/>
          <a:ext cx="8839200" cy="47741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5120622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550D6DC-DF63-454F-92E3-D5D80CC440F3}"/>
              </a:ext>
            </a:extLst>
          </p:cNvPr>
          <p:cNvPicPr>
            <a:picLocks noChangeAspect="1"/>
          </p:cNvPicPr>
          <p:nvPr/>
        </p:nvPicPr>
        <p:blipFill>
          <a:blip r:embed="rId2"/>
          <a:stretch>
            <a:fillRect/>
          </a:stretch>
        </p:blipFill>
        <p:spPr>
          <a:xfrm>
            <a:off x="1346499" y="457200"/>
            <a:ext cx="6451002" cy="6400800"/>
          </a:xfrm>
          <a:prstGeom prst="rect">
            <a:avLst/>
          </a:prstGeom>
        </p:spPr>
      </p:pic>
      <p:sp>
        <p:nvSpPr>
          <p:cNvPr id="2" name="Title 1">
            <a:extLst>
              <a:ext uri="{FF2B5EF4-FFF2-40B4-BE49-F238E27FC236}">
                <a16:creationId xmlns:a16="http://schemas.microsoft.com/office/drawing/2014/main" id="{BE1313F0-3B60-4FFB-8E7C-8A49A9630223}"/>
              </a:ext>
            </a:extLst>
          </p:cNvPr>
          <p:cNvSpPr>
            <a:spLocks noGrp="1"/>
          </p:cNvSpPr>
          <p:nvPr>
            <p:ph type="title"/>
          </p:nvPr>
        </p:nvSpPr>
        <p:spPr>
          <a:xfrm>
            <a:off x="304800" y="533400"/>
            <a:ext cx="8534400" cy="914400"/>
          </a:xfrm>
        </p:spPr>
        <p:txBody>
          <a:bodyPr>
            <a:normAutofit fontScale="90000"/>
          </a:bodyPr>
          <a:lstStyle/>
          <a:p>
            <a:pPr algn="ctr"/>
            <a:r>
              <a:rPr lang="en-US" b="1" dirty="0">
                <a:latin typeface="Baskerville Old Face" panose="02020602080505020303" pitchFamily="18" charset="0"/>
              </a:rPr>
              <a:t>Mandatory Use Position Classifications: </a:t>
            </a:r>
            <a:br>
              <a:rPr lang="en-US" dirty="0"/>
            </a:br>
            <a:endParaRPr lang="en-US" dirty="0"/>
          </a:p>
        </p:txBody>
      </p:sp>
      <p:sp>
        <p:nvSpPr>
          <p:cNvPr id="7" name="TextBox 6">
            <a:extLst>
              <a:ext uri="{FF2B5EF4-FFF2-40B4-BE49-F238E27FC236}">
                <a16:creationId xmlns:a16="http://schemas.microsoft.com/office/drawing/2014/main" id="{3D8A32C2-8C03-4123-AD76-C092E5170C2A}"/>
              </a:ext>
            </a:extLst>
          </p:cNvPr>
          <p:cNvSpPr txBox="1"/>
          <p:nvPr/>
        </p:nvSpPr>
        <p:spPr>
          <a:xfrm>
            <a:off x="324853" y="1246287"/>
            <a:ext cx="8534400" cy="5078313"/>
          </a:xfrm>
          <a:prstGeom prst="rect">
            <a:avLst/>
          </a:prstGeom>
          <a:solidFill>
            <a:srgbClr val="D9D9D9"/>
          </a:solidFill>
          <a:scene3d>
            <a:camera prst="orthographicFront"/>
            <a:lightRig rig="threePt" dir="t"/>
          </a:scene3d>
          <a:sp3d>
            <a:bevelT/>
          </a:sp3d>
        </p:spPr>
        <p:txBody>
          <a:bodyPr wrap="square" rtlCol="0">
            <a:spAutoFit/>
          </a:bodyPr>
          <a:lstStyle/>
          <a:p>
            <a:r>
              <a:rPr lang="en-US" dirty="0">
                <a:latin typeface="Arial Narrow" panose="020B0606020202030204" pitchFamily="34" charset="0"/>
              </a:rPr>
              <a:t>The Contractor must provide temporary staffing services as required and authorized by Ordering Agencies.  The Contractor must provide temporary staff possessing the appropriate qualifications, knowledge, skills and abilities to provide professional temporary staffing services in each of the categories listed in this Contract.  Training for job specific duties may be provided by the Ordering Agencies at the discretion of the individual Ordering Agency. The full list of anticipated staffing requirements are detailed in the Contract documents. Other similar classifications may be added during the Contract term and some positions may be cross-trained to better utilize time. </a:t>
            </a:r>
          </a:p>
          <a:p>
            <a:endParaRPr lang="en-US" dirty="0">
              <a:latin typeface="Arial Narrow" panose="020B0606020202030204" pitchFamily="34" charset="0"/>
            </a:endParaRPr>
          </a:p>
          <a:p>
            <a:pPr marL="742950" lvl="1" indent="-285750">
              <a:buFont typeface="Wingdings" panose="05000000000000000000" pitchFamily="2" charset="2"/>
              <a:buChar char="Ø"/>
            </a:pPr>
            <a:r>
              <a:rPr lang="en-US" b="1" dirty="0">
                <a:latin typeface="Arial Narrow" panose="020B0606020202030204" pitchFamily="34" charset="0"/>
              </a:rPr>
              <a:t>Administrative Support: </a:t>
            </a:r>
            <a:r>
              <a:rPr lang="en-US" dirty="0">
                <a:latin typeface="Arial Narrow" panose="020B0606020202030204" pitchFamily="34" charset="0"/>
              </a:rPr>
              <a:t>Classifications in this occupational group perform clerical and administrative work primarily concerned with the preparation, coding, transcription, systematization, preservation, and distribution of documents and records; storage and distribution of materials, and supplies; operation of equipment to produce and duplicate written documents and audio/visual aids; operation of equipment to facilitate communications; collection of fees and debts; and sales transactions. The work involves various degrees of interpretation and application of instructions and guidelines where the primary emphasis is on processing of information, operating equipment to produce data and documents or to facilitate communication, or coordinating office activities, practices, and procedures. </a:t>
            </a:r>
          </a:p>
        </p:txBody>
      </p:sp>
    </p:spTree>
    <p:extLst>
      <p:ext uri="{BB962C8B-B14F-4D97-AF65-F5344CB8AC3E}">
        <p14:creationId xmlns:p14="http://schemas.microsoft.com/office/powerpoint/2010/main" val="32903029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E635877-F64F-445D-A54A-B2857ACCD475}"/>
              </a:ext>
            </a:extLst>
          </p:cNvPr>
          <p:cNvPicPr>
            <a:picLocks noChangeAspect="1"/>
          </p:cNvPicPr>
          <p:nvPr/>
        </p:nvPicPr>
        <p:blipFill>
          <a:blip r:embed="rId2"/>
          <a:stretch>
            <a:fillRect/>
          </a:stretch>
        </p:blipFill>
        <p:spPr>
          <a:xfrm>
            <a:off x="1346936" y="381001"/>
            <a:ext cx="6450127" cy="6460958"/>
          </a:xfrm>
          <a:prstGeom prst="rect">
            <a:avLst/>
          </a:prstGeom>
        </p:spPr>
      </p:pic>
      <p:sp>
        <p:nvSpPr>
          <p:cNvPr id="2" name="Title 1">
            <a:extLst>
              <a:ext uri="{FF2B5EF4-FFF2-40B4-BE49-F238E27FC236}">
                <a16:creationId xmlns:a16="http://schemas.microsoft.com/office/drawing/2014/main" id="{7F46CBE7-5DB9-4F7C-8F47-A563C3F0B931}"/>
              </a:ext>
            </a:extLst>
          </p:cNvPr>
          <p:cNvSpPr>
            <a:spLocks noGrp="1"/>
          </p:cNvSpPr>
          <p:nvPr>
            <p:ph type="title"/>
          </p:nvPr>
        </p:nvSpPr>
        <p:spPr>
          <a:xfrm>
            <a:off x="533400" y="762000"/>
            <a:ext cx="8229600" cy="990600"/>
          </a:xfrm>
        </p:spPr>
        <p:txBody>
          <a:bodyPr>
            <a:normAutofit fontScale="90000"/>
          </a:bodyPr>
          <a:lstStyle/>
          <a:p>
            <a:pPr algn="ctr"/>
            <a:r>
              <a:rPr lang="en-US" sz="4900" b="1" dirty="0">
                <a:latin typeface="Baskerville Old Face" panose="02020602080505020303" pitchFamily="18" charset="0"/>
              </a:rPr>
              <a:t>Optional Use Position Classifications</a:t>
            </a:r>
            <a:br>
              <a:rPr lang="en-US" dirty="0"/>
            </a:br>
            <a:endParaRPr lang="en-US" dirty="0"/>
          </a:p>
        </p:txBody>
      </p:sp>
      <p:sp>
        <p:nvSpPr>
          <p:cNvPr id="3" name="Content Placeholder 2">
            <a:extLst>
              <a:ext uri="{FF2B5EF4-FFF2-40B4-BE49-F238E27FC236}">
                <a16:creationId xmlns:a16="http://schemas.microsoft.com/office/drawing/2014/main" id="{1BD936D1-8325-4E4C-AF11-88A810ADB9B6}"/>
              </a:ext>
            </a:extLst>
          </p:cNvPr>
          <p:cNvSpPr>
            <a:spLocks noGrp="1"/>
          </p:cNvSpPr>
          <p:nvPr>
            <p:ph idx="1"/>
          </p:nvPr>
        </p:nvSpPr>
        <p:spPr>
          <a:xfrm>
            <a:off x="381000" y="2286000"/>
            <a:ext cx="8382000" cy="2362200"/>
          </a:xfrm>
          <a:solidFill>
            <a:srgbClr val="D9D9D9"/>
          </a:solidFill>
          <a:scene3d>
            <a:camera prst="orthographicFront"/>
            <a:lightRig rig="threePt" dir="t"/>
          </a:scene3d>
          <a:sp3d>
            <a:bevelT/>
          </a:sp3d>
        </p:spPr>
        <p:txBody>
          <a:bodyPr/>
          <a:lstStyle/>
          <a:p>
            <a:pPr>
              <a:buFont typeface="Wingdings" panose="05000000000000000000" pitchFamily="2" charset="2"/>
              <a:buChar char="Ø"/>
            </a:pPr>
            <a:r>
              <a:rPr lang="en-US" b="1" dirty="0">
                <a:latin typeface="Arial Narrow" panose="020B0606020202030204" pitchFamily="34" charset="0"/>
              </a:rPr>
              <a:t> Specialty Positions Agencies have the option to utilize. These Position Classifications are Optional Use for Agencies. The list of anticipated staffing requirements can be viewed in the Contract Documents, but other similar classifications may be added during the Contract term and some positions may be cross-trained to better utilize time.</a:t>
            </a:r>
          </a:p>
          <a:p>
            <a:endParaRPr lang="en-US" dirty="0"/>
          </a:p>
        </p:txBody>
      </p:sp>
    </p:spTree>
    <p:extLst>
      <p:ext uri="{BB962C8B-B14F-4D97-AF65-F5344CB8AC3E}">
        <p14:creationId xmlns:p14="http://schemas.microsoft.com/office/powerpoint/2010/main" val="10075646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1DC736E-1BC8-46CD-9818-DF2EBE51F8CF}"/>
              </a:ext>
            </a:extLst>
          </p:cNvPr>
          <p:cNvPicPr>
            <a:picLocks noChangeAspect="1"/>
          </p:cNvPicPr>
          <p:nvPr/>
        </p:nvPicPr>
        <p:blipFill>
          <a:blip r:embed="rId3"/>
          <a:stretch>
            <a:fillRect/>
          </a:stretch>
        </p:blipFill>
        <p:spPr>
          <a:xfrm>
            <a:off x="1488363" y="437292"/>
            <a:ext cx="6295186" cy="6242871"/>
          </a:xfrm>
          <a:prstGeom prst="rect">
            <a:avLst/>
          </a:prstGeom>
        </p:spPr>
      </p:pic>
      <p:sp>
        <p:nvSpPr>
          <p:cNvPr id="2" name="Title 1">
            <a:extLst>
              <a:ext uri="{FF2B5EF4-FFF2-40B4-BE49-F238E27FC236}">
                <a16:creationId xmlns:a16="http://schemas.microsoft.com/office/drawing/2014/main" id="{39F722D1-FC91-42F6-A127-7FAF18AAAA73}"/>
              </a:ext>
            </a:extLst>
          </p:cNvPr>
          <p:cNvSpPr>
            <a:spLocks noGrp="1"/>
          </p:cNvSpPr>
          <p:nvPr>
            <p:ph type="title"/>
          </p:nvPr>
        </p:nvSpPr>
        <p:spPr>
          <a:xfrm>
            <a:off x="381794" y="177837"/>
            <a:ext cx="9144000" cy="762000"/>
          </a:xfrm>
        </p:spPr>
        <p:txBody>
          <a:bodyPr>
            <a:normAutofit/>
          </a:bodyPr>
          <a:lstStyle/>
          <a:p>
            <a:r>
              <a:rPr lang="en-US" sz="2400" dirty="0">
                <a:latin typeface="Copperplate Gothic Bold" panose="020E0705020206020404" pitchFamily="34" charset="0"/>
              </a:rPr>
              <a:t>Statewide Temporary Staffing Services- Region Map</a:t>
            </a:r>
          </a:p>
        </p:txBody>
      </p:sp>
      <p:pic>
        <p:nvPicPr>
          <p:cNvPr id="4" name="Content Placeholder 3">
            <a:extLst>
              <a:ext uri="{FF2B5EF4-FFF2-40B4-BE49-F238E27FC236}">
                <a16:creationId xmlns:a16="http://schemas.microsoft.com/office/drawing/2014/main" id="{C6AE296B-0C9E-4075-B560-04D4A609C64B}"/>
              </a:ext>
            </a:extLst>
          </p:cNvPr>
          <p:cNvPicPr>
            <a:picLocks noGrp="1" noChangeAspect="1"/>
          </p:cNvPicPr>
          <p:nvPr>
            <p:ph idx="1"/>
          </p:nvPr>
        </p:nvPicPr>
        <p:blipFill>
          <a:blip r:embed="rId4"/>
          <a:stretch>
            <a:fillRect/>
          </a:stretch>
        </p:blipFill>
        <p:spPr>
          <a:xfrm>
            <a:off x="241228" y="838200"/>
            <a:ext cx="4318912" cy="5841963"/>
          </a:xfrm>
          <a:prstGeom prst="rect">
            <a:avLst/>
          </a:prstGeom>
          <a:ln>
            <a:noFill/>
          </a:ln>
          <a:effectLst>
            <a:outerShdw blurRad="63500" sx="104000" sy="104000" algn="ctr" rotWithShape="0">
              <a:srgbClr val="002060">
                <a:alpha val="40000"/>
              </a:srgbClr>
            </a:outerShdw>
          </a:effectLst>
        </p:spPr>
      </p:pic>
      <p:sp>
        <p:nvSpPr>
          <p:cNvPr id="6" name="TextBox 5">
            <a:extLst>
              <a:ext uri="{FF2B5EF4-FFF2-40B4-BE49-F238E27FC236}">
                <a16:creationId xmlns:a16="http://schemas.microsoft.com/office/drawing/2014/main" id="{E5C23847-53D0-4723-83FC-10DD851A5A9A}"/>
              </a:ext>
            </a:extLst>
          </p:cNvPr>
          <p:cNvSpPr txBox="1"/>
          <p:nvPr/>
        </p:nvSpPr>
        <p:spPr>
          <a:xfrm>
            <a:off x="4738666" y="1506246"/>
            <a:ext cx="4191000" cy="4616648"/>
          </a:xfrm>
          <a:prstGeom prst="rect">
            <a:avLst/>
          </a:prstGeom>
          <a:solidFill>
            <a:schemeClr val="bg1">
              <a:lumMod val="75000"/>
            </a:schemeClr>
          </a:solidFill>
          <a:ln>
            <a:solidFill>
              <a:srgbClr val="000000"/>
            </a:solidFill>
          </a:ln>
        </p:spPr>
        <p:txBody>
          <a:bodyPr wrap="square" rtlCol="0">
            <a:spAutoFit/>
          </a:bodyPr>
          <a:lstStyle/>
          <a:p>
            <a:pPr marL="285750" indent="-285750">
              <a:buFont typeface="Wingdings" panose="05000000000000000000" pitchFamily="2" charset="2"/>
              <a:buChar char="Ø"/>
            </a:pPr>
            <a:r>
              <a:rPr lang="en-US" sz="1400" b="1" u="sng" dirty="0">
                <a:solidFill>
                  <a:srgbClr val="002060"/>
                </a:solidFill>
                <a:highlight>
                  <a:srgbClr val="0000FF"/>
                </a:highlight>
              </a:rPr>
              <a:t>Region 1:</a:t>
            </a:r>
            <a:r>
              <a:rPr lang="en-US" sz="1400" dirty="0">
                <a:solidFill>
                  <a:srgbClr val="002060"/>
                </a:solidFill>
                <a:highlight>
                  <a:srgbClr val="0000FF"/>
                </a:highlight>
              </a:rPr>
              <a:t> </a:t>
            </a:r>
            <a:r>
              <a:rPr lang="en-US" sz="1400" dirty="0">
                <a:solidFill>
                  <a:srgbClr val="002060"/>
                </a:solidFill>
              </a:rPr>
              <a:t>Benewah, Bonner, Boundary, Kootenai, and Shoshone Counties.</a:t>
            </a:r>
          </a:p>
          <a:p>
            <a:pPr marL="285750" indent="-285750">
              <a:buFont typeface="Wingdings" panose="05000000000000000000" pitchFamily="2" charset="2"/>
              <a:buChar char="Ø"/>
            </a:pPr>
            <a:endParaRPr lang="en-US" sz="1400" dirty="0">
              <a:solidFill>
                <a:srgbClr val="002060"/>
              </a:solidFill>
            </a:endParaRPr>
          </a:p>
          <a:p>
            <a:pPr marL="285750" indent="-285750">
              <a:buFont typeface="Wingdings" panose="05000000000000000000" pitchFamily="2" charset="2"/>
              <a:buChar char="Ø"/>
            </a:pPr>
            <a:r>
              <a:rPr lang="en-US" sz="1400" b="1" u="sng" dirty="0">
                <a:solidFill>
                  <a:srgbClr val="002060"/>
                </a:solidFill>
                <a:highlight>
                  <a:srgbClr val="FFFF00"/>
                </a:highlight>
              </a:rPr>
              <a:t>Region 2:</a:t>
            </a:r>
            <a:r>
              <a:rPr lang="en-US" sz="1400" dirty="0">
                <a:solidFill>
                  <a:srgbClr val="002060"/>
                </a:solidFill>
                <a:highlight>
                  <a:srgbClr val="FFFF00"/>
                </a:highlight>
              </a:rPr>
              <a:t> </a:t>
            </a:r>
            <a:r>
              <a:rPr lang="en-US" sz="1400" dirty="0">
                <a:solidFill>
                  <a:srgbClr val="002060"/>
                </a:solidFill>
              </a:rPr>
              <a:t>Clearwater, Latah, Lewis, Nez Pierce, and Idaho Counties.</a:t>
            </a:r>
          </a:p>
          <a:p>
            <a:pPr marL="285750" indent="-285750">
              <a:buFont typeface="Wingdings" panose="05000000000000000000" pitchFamily="2" charset="2"/>
              <a:buChar char="Ø"/>
            </a:pPr>
            <a:endParaRPr lang="en-US" sz="1400" dirty="0">
              <a:solidFill>
                <a:srgbClr val="002060"/>
              </a:solidFill>
            </a:endParaRPr>
          </a:p>
          <a:p>
            <a:pPr marL="285750" indent="-285750">
              <a:buFont typeface="Wingdings" panose="05000000000000000000" pitchFamily="2" charset="2"/>
              <a:buChar char="Ø"/>
            </a:pPr>
            <a:r>
              <a:rPr lang="en-US" sz="1400" b="1" u="sng" dirty="0">
                <a:solidFill>
                  <a:srgbClr val="002060"/>
                </a:solidFill>
                <a:highlight>
                  <a:srgbClr val="00FF00"/>
                </a:highlight>
              </a:rPr>
              <a:t>Region 3:</a:t>
            </a:r>
            <a:r>
              <a:rPr lang="en-US" sz="1400" dirty="0">
                <a:solidFill>
                  <a:srgbClr val="002060"/>
                </a:solidFill>
                <a:highlight>
                  <a:srgbClr val="00FF00"/>
                </a:highlight>
              </a:rPr>
              <a:t> </a:t>
            </a:r>
            <a:r>
              <a:rPr lang="en-US" sz="1400" dirty="0">
                <a:solidFill>
                  <a:srgbClr val="002060"/>
                </a:solidFill>
              </a:rPr>
              <a:t>Ada, Adams, Canyon, Elmore, Gem, Owyhee, Payette, Valley, and Washington Counties.</a:t>
            </a:r>
          </a:p>
          <a:p>
            <a:pPr marL="285750" indent="-285750">
              <a:buFont typeface="Wingdings" panose="05000000000000000000" pitchFamily="2" charset="2"/>
              <a:buChar char="Ø"/>
            </a:pPr>
            <a:endParaRPr lang="en-US" sz="1400" dirty="0">
              <a:solidFill>
                <a:srgbClr val="002060"/>
              </a:solidFill>
            </a:endParaRPr>
          </a:p>
          <a:p>
            <a:pPr marL="285750" indent="-285750">
              <a:buFont typeface="Wingdings" panose="05000000000000000000" pitchFamily="2" charset="2"/>
              <a:buChar char="Ø"/>
            </a:pPr>
            <a:r>
              <a:rPr lang="en-US" sz="1400" b="1" u="sng" dirty="0">
                <a:solidFill>
                  <a:srgbClr val="002060"/>
                </a:solidFill>
                <a:highlight>
                  <a:srgbClr val="FF0000"/>
                </a:highlight>
              </a:rPr>
              <a:t>Region 4:</a:t>
            </a:r>
            <a:r>
              <a:rPr lang="en-US" sz="1400" dirty="0">
                <a:solidFill>
                  <a:srgbClr val="002060"/>
                </a:solidFill>
                <a:highlight>
                  <a:srgbClr val="FF0000"/>
                </a:highlight>
              </a:rPr>
              <a:t> </a:t>
            </a:r>
            <a:r>
              <a:rPr lang="en-US" sz="1400" dirty="0">
                <a:solidFill>
                  <a:srgbClr val="002060"/>
                </a:solidFill>
              </a:rPr>
              <a:t>Blaine, Camas, Cassia, Gooding, Jerome, Lincoln, Minidoka, and Twin Falls Counties.</a:t>
            </a:r>
          </a:p>
          <a:p>
            <a:pPr marL="285750" indent="-285750">
              <a:buFont typeface="Wingdings" panose="05000000000000000000" pitchFamily="2" charset="2"/>
              <a:buChar char="Ø"/>
            </a:pPr>
            <a:endParaRPr lang="en-US" sz="1400" dirty="0">
              <a:solidFill>
                <a:srgbClr val="002060"/>
              </a:solidFill>
            </a:endParaRPr>
          </a:p>
          <a:p>
            <a:pPr marL="285750" indent="-285750">
              <a:buFont typeface="Wingdings" panose="05000000000000000000" pitchFamily="2" charset="2"/>
              <a:buChar char="Ø"/>
            </a:pPr>
            <a:r>
              <a:rPr lang="en-US" sz="1400" b="1" u="sng" dirty="0">
                <a:solidFill>
                  <a:srgbClr val="002060"/>
                </a:solidFill>
                <a:highlight>
                  <a:srgbClr val="00FFFF"/>
                </a:highlight>
              </a:rPr>
              <a:t>Region 5:</a:t>
            </a:r>
            <a:r>
              <a:rPr lang="en-US" sz="1400" dirty="0">
                <a:solidFill>
                  <a:srgbClr val="002060"/>
                </a:solidFill>
                <a:highlight>
                  <a:srgbClr val="00FFFF"/>
                </a:highlight>
              </a:rPr>
              <a:t> </a:t>
            </a:r>
            <a:r>
              <a:rPr lang="en-US" sz="1400" dirty="0">
                <a:solidFill>
                  <a:srgbClr val="002060"/>
                </a:solidFill>
              </a:rPr>
              <a:t>Bannock, Bear Lake, Bingham, Caribou, Franklin, Oneida, and Power Counties.</a:t>
            </a:r>
          </a:p>
          <a:p>
            <a:pPr marL="285750" indent="-285750">
              <a:buFont typeface="Wingdings" panose="05000000000000000000" pitchFamily="2" charset="2"/>
              <a:buChar char="Ø"/>
            </a:pPr>
            <a:endParaRPr lang="en-US" sz="1400" dirty="0">
              <a:solidFill>
                <a:srgbClr val="002060"/>
              </a:solidFill>
            </a:endParaRPr>
          </a:p>
          <a:p>
            <a:pPr marL="285750" indent="-285750">
              <a:buFont typeface="Wingdings" panose="05000000000000000000" pitchFamily="2" charset="2"/>
              <a:buChar char="Ø"/>
            </a:pPr>
            <a:r>
              <a:rPr lang="en-US" sz="1400" b="1" u="sng" dirty="0">
                <a:solidFill>
                  <a:srgbClr val="002060"/>
                </a:solidFill>
                <a:highlight>
                  <a:srgbClr val="808000"/>
                </a:highlight>
              </a:rPr>
              <a:t>Region 6:</a:t>
            </a:r>
            <a:r>
              <a:rPr lang="en-US" sz="1400" dirty="0">
                <a:solidFill>
                  <a:srgbClr val="002060"/>
                </a:solidFill>
                <a:highlight>
                  <a:srgbClr val="808000"/>
                </a:highlight>
              </a:rPr>
              <a:t>  </a:t>
            </a:r>
            <a:r>
              <a:rPr lang="en-US" sz="1400" dirty="0">
                <a:solidFill>
                  <a:srgbClr val="002060"/>
                </a:solidFill>
              </a:rPr>
              <a:t>Bonneville, Butte, Clark, Custer, Freemont, Jefferson, Lemhi, Madison, Teton Counties.</a:t>
            </a:r>
          </a:p>
        </p:txBody>
      </p:sp>
    </p:spTree>
    <p:extLst>
      <p:ext uri="{BB962C8B-B14F-4D97-AF65-F5344CB8AC3E}">
        <p14:creationId xmlns:p14="http://schemas.microsoft.com/office/powerpoint/2010/main" val="17618994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mt="0"/>
          </a:blip>
          <a:tile tx="0" ty="0" sx="100000" sy="100000" flip="none" algn="tl"/>
        </a:blipFill>
        <a:effectLst/>
      </p:bgPr>
    </p:bg>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a16="http://schemas.microsoft.com/office/drawing/2014/main" id="{77DA4755-FA91-460C-8BA1-3CA38D05CA6C}"/>
              </a:ext>
            </a:extLst>
          </p:cNvPr>
          <p:cNvPicPr>
            <a:picLocks noChangeAspect="1"/>
          </p:cNvPicPr>
          <p:nvPr/>
        </p:nvPicPr>
        <p:blipFill>
          <a:blip r:embed="rId4">
            <a:alphaModFix amt="12000"/>
            <a:extLst>
              <a:ext uri="{BEBA8EAE-BF5A-486C-A8C5-ECC9F3942E4B}">
                <a14:imgProps xmlns:a14="http://schemas.microsoft.com/office/drawing/2010/main">
                  <a14:imgLayer r:embed="rId5">
                    <a14:imgEffect>
                      <a14:sharpenSoften amount="-12000"/>
                    </a14:imgEffect>
                    <a14:imgEffect>
                      <a14:brightnessContrast bright="-12000"/>
                    </a14:imgEffect>
                  </a14:imgLayer>
                </a14:imgProps>
              </a:ext>
              <a:ext uri="{28A0092B-C50C-407E-A947-70E740481C1C}">
                <a14:useLocalDpi xmlns:a14="http://schemas.microsoft.com/office/drawing/2010/main" val="0"/>
              </a:ext>
            </a:extLst>
          </a:blip>
          <a:stretch>
            <a:fillRect/>
          </a:stretch>
        </p:blipFill>
        <p:spPr>
          <a:xfrm>
            <a:off x="1066800" y="411058"/>
            <a:ext cx="6553200" cy="6484219"/>
          </a:xfrm>
          <a:prstGeom prst="rect">
            <a:avLst/>
          </a:prstGeom>
          <a:noFill/>
          <a:scene3d>
            <a:camera prst="orthographicFront"/>
            <a:lightRig rig="threePt" dir="t"/>
          </a:scene3d>
          <a:sp3d>
            <a:bevelT/>
          </a:sp3d>
        </p:spPr>
      </p:pic>
      <p:sp>
        <p:nvSpPr>
          <p:cNvPr id="2" name="Title 1"/>
          <p:cNvSpPr>
            <a:spLocks noGrp="1"/>
          </p:cNvSpPr>
          <p:nvPr>
            <p:ph type="title"/>
          </p:nvPr>
        </p:nvSpPr>
        <p:spPr>
          <a:xfrm>
            <a:off x="321734" y="609600"/>
            <a:ext cx="8229600" cy="904028"/>
          </a:xfrm>
          <a:effectLst>
            <a:glow rad="1460500">
              <a:schemeClr val="bg1">
                <a:alpha val="40000"/>
              </a:schemeClr>
            </a:glow>
          </a:effectLst>
        </p:spPr>
        <p:txBody>
          <a:bodyPr>
            <a:normAutofit/>
          </a:bodyPr>
          <a:lstStyle/>
          <a:p>
            <a:pPr algn="ctr"/>
            <a:r>
              <a:rPr lang="en-US" sz="4800" b="1" dirty="0">
                <a:effectLst>
                  <a:glow rad="355600">
                    <a:schemeClr val="accent1">
                      <a:alpha val="57000"/>
                    </a:schemeClr>
                  </a:glow>
                </a:effectLst>
                <a:latin typeface="Copperplate Gothic Bold" panose="020E0705020206020404" pitchFamily="34" charset="0"/>
              </a:rPr>
              <a:t>Awarded Contractors:</a:t>
            </a:r>
          </a:p>
        </p:txBody>
      </p:sp>
      <p:sp>
        <p:nvSpPr>
          <p:cNvPr id="4" name="TextBox 3"/>
          <p:cNvSpPr txBox="1"/>
          <p:nvPr/>
        </p:nvSpPr>
        <p:spPr>
          <a:xfrm>
            <a:off x="1623817" y="1513628"/>
            <a:ext cx="5625433" cy="5109091"/>
          </a:xfrm>
          <a:prstGeom prst="rect">
            <a:avLst/>
          </a:prstGeom>
          <a:solidFill>
            <a:srgbClr val="D9D9D9"/>
          </a:solidFill>
          <a:effectLst>
            <a:glow rad="1244600">
              <a:schemeClr val="accent1">
                <a:alpha val="40000"/>
              </a:schemeClr>
            </a:glow>
          </a:effectLst>
          <a:scene3d>
            <a:camera prst="orthographicFront"/>
            <a:lightRig rig="threePt" dir="t"/>
          </a:scene3d>
          <a:sp3d>
            <a:bevelT/>
          </a:sp3d>
        </p:spPr>
        <p:txBody>
          <a:bodyPr wrap="square" rtlCol="0">
            <a:spAutoFit/>
          </a:bodyPr>
          <a:lstStyle/>
          <a:p>
            <a:pPr marL="285750" indent="-285750">
              <a:buFont typeface="Wingdings" panose="05000000000000000000" pitchFamily="2" charset="2"/>
              <a:buChar char="Ø"/>
            </a:pPr>
            <a:r>
              <a:rPr lang="en-US" sz="2800" b="1" dirty="0">
                <a:solidFill>
                  <a:schemeClr val="accent1"/>
                </a:solidFill>
                <a:effectLst>
                  <a:outerShdw blurRad="50800" dist="50800" dir="5400000" algn="ctr" rotWithShape="0">
                    <a:schemeClr val="bg1"/>
                  </a:outerShdw>
                </a:effectLst>
                <a:latin typeface="Baskerville Old Face" panose="02020602080505020303" pitchFamily="18" charset="0"/>
              </a:rPr>
              <a:t>Personnel Plus, Inc</a:t>
            </a:r>
          </a:p>
          <a:p>
            <a:pPr marL="285750" indent="-285750">
              <a:buFont typeface="Wingdings" panose="05000000000000000000" pitchFamily="2" charset="2"/>
              <a:buChar char="Ø"/>
            </a:pPr>
            <a:r>
              <a:rPr lang="en-US" sz="2800" b="1" dirty="0">
                <a:solidFill>
                  <a:schemeClr val="accent1"/>
                </a:solidFill>
                <a:effectLst>
                  <a:outerShdw blurRad="50800" dist="50800" dir="5400000" algn="ctr" rotWithShape="0">
                    <a:schemeClr val="bg1"/>
                  </a:outerShdw>
                </a:effectLst>
                <a:latin typeface="Baskerville Old Face" panose="02020602080505020303" pitchFamily="18" charset="0"/>
              </a:rPr>
              <a:t>22nd Century Technologies, Inc</a:t>
            </a:r>
          </a:p>
          <a:p>
            <a:pPr marL="285750" indent="-285750">
              <a:buFont typeface="Wingdings" panose="05000000000000000000" pitchFamily="2" charset="2"/>
              <a:buChar char="Ø"/>
            </a:pPr>
            <a:r>
              <a:rPr lang="en-US" sz="2800" b="1" dirty="0">
                <a:solidFill>
                  <a:schemeClr val="accent1"/>
                </a:solidFill>
                <a:effectLst>
                  <a:outerShdw blurRad="50800" dist="50800" dir="5400000" algn="ctr" rotWithShape="0">
                    <a:schemeClr val="bg1"/>
                  </a:outerShdw>
                </a:effectLst>
                <a:latin typeface="Baskerville Old Face" panose="02020602080505020303" pitchFamily="18" charset="0"/>
              </a:rPr>
              <a:t>Beatty's Services Inc</a:t>
            </a:r>
          </a:p>
          <a:p>
            <a:pPr marL="285750" indent="-285750">
              <a:buFont typeface="Wingdings" panose="05000000000000000000" pitchFamily="2" charset="2"/>
              <a:buChar char="Ø"/>
            </a:pPr>
            <a:r>
              <a:rPr lang="en-US" sz="2800" b="1" dirty="0">
                <a:solidFill>
                  <a:schemeClr val="accent1"/>
                </a:solidFill>
                <a:effectLst>
                  <a:outerShdw blurRad="50800" dist="50800" dir="5400000" algn="ctr" rotWithShape="0">
                    <a:schemeClr val="bg1"/>
                  </a:outerShdw>
                </a:effectLst>
                <a:latin typeface="Baskerville Old Face" panose="02020602080505020303" pitchFamily="18" charset="0"/>
              </a:rPr>
              <a:t>Cogent Infotech Corporation</a:t>
            </a:r>
          </a:p>
          <a:p>
            <a:pPr marL="285750" indent="-285750">
              <a:buFont typeface="Wingdings" panose="05000000000000000000" pitchFamily="2" charset="2"/>
              <a:buChar char="Ø"/>
            </a:pPr>
            <a:r>
              <a:rPr lang="en-US" sz="2800" b="1" dirty="0">
                <a:solidFill>
                  <a:schemeClr val="accent1"/>
                </a:solidFill>
                <a:effectLst>
                  <a:outerShdw blurRad="50800" dist="50800" dir="5400000" algn="ctr" rotWithShape="0">
                    <a:schemeClr val="bg1"/>
                  </a:outerShdw>
                </a:effectLst>
                <a:latin typeface="Baskerville Old Face" panose="02020602080505020303" pitchFamily="18" charset="0"/>
              </a:rPr>
              <a:t>Athena Consulting, LLC</a:t>
            </a:r>
          </a:p>
          <a:p>
            <a:pPr marL="285750" indent="-285750">
              <a:buFont typeface="Wingdings" panose="05000000000000000000" pitchFamily="2" charset="2"/>
              <a:buChar char="Ø"/>
            </a:pPr>
            <a:r>
              <a:rPr lang="en-US" sz="2800" b="1" dirty="0">
                <a:solidFill>
                  <a:schemeClr val="accent1"/>
                </a:solidFill>
                <a:effectLst>
                  <a:outerShdw blurRad="50800" dist="50800" dir="5400000" algn="ctr" rotWithShape="0">
                    <a:schemeClr val="bg1"/>
                  </a:outerShdw>
                </a:effectLst>
                <a:latin typeface="Baskerville Old Face" panose="02020602080505020303" pitchFamily="18" charset="0"/>
              </a:rPr>
              <a:t>Ask IT Consulting, Inc</a:t>
            </a:r>
          </a:p>
          <a:p>
            <a:pPr marL="285750" indent="-285750">
              <a:buFont typeface="Wingdings" panose="05000000000000000000" pitchFamily="2" charset="2"/>
              <a:buChar char="Ø"/>
            </a:pPr>
            <a:r>
              <a:rPr lang="en-US" sz="2800" b="1" dirty="0" err="1">
                <a:solidFill>
                  <a:schemeClr val="accent1"/>
                </a:solidFill>
                <a:effectLst>
                  <a:outerShdw blurRad="50800" dist="50800" dir="5400000" algn="ctr" rotWithShape="0">
                    <a:schemeClr val="bg1"/>
                  </a:outerShdw>
                </a:effectLst>
                <a:latin typeface="Baskerville Old Face" panose="02020602080505020303" pitchFamily="18" charset="0"/>
              </a:rPr>
              <a:t>BuzzClan</a:t>
            </a:r>
            <a:r>
              <a:rPr lang="en-US" sz="2800" b="1" dirty="0">
                <a:solidFill>
                  <a:schemeClr val="accent1"/>
                </a:solidFill>
                <a:effectLst>
                  <a:outerShdw blurRad="50800" dist="50800" dir="5400000" algn="ctr" rotWithShape="0">
                    <a:schemeClr val="bg1"/>
                  </a:outerShdw>
                </a:effectLst>
                <a:latin typeface="Baskerville Old Face" panose="02020602080505020303" pitchFamily="18" charset="0"/>
              </a:rPr>
              <a:t> LLC</a:t>
            </a:r>
          </a:p>
          <a:p>
            <a:pPr marL="285750" indent="-285750">
              <a:buFont typeface="Wingdings" panose="05000000000000000000" pitchFamily="2" charset="2"/>
              <a:buChar char="Ø"/>
            </a:pPr>
            <a:r>
              <a:rPr lang="en-US" sz="2800" b="1" dirty="0">
                <a:solidFill>
                  <a:schemeClr val="accent1"/>
                </a:solidFill>
                <a:effectLst>
                  <a:outerShdw blurRad="50800" dist="50800" dir="5400000" algn="ctr" rotWithShape="0">
                    <a:schemeClr val="bg1"/>
                  </a:outerShdw>
                </a:effectLst>
                <a:latin typeface="Baskerville Old Face" panose="02020602080505020303" pitchFamily="18" charset="0"/>
              </a:rPr>
              <a:t>Express Employment Professionals</a:t>
            </a:r>
          </a:p>
          <a:p>
            <a:pPr marL="285750" indent="-285750">
              <a:buFont typeface="Wingdings" panose="05000000000000000000" pitchFamily="2" charset="2"/>
              <a:buChar char="Ø"/>
            </a:pPr>
            <a:r>
              <a:rPr lang="en-US" sz="2800" b="1" dirty="0" err="1">
                <a:solidFill>
                  <a:schemeClr val="accent1"/>
                </a:solidFill>
                <a:effectLst>
                  <a:outerShdw blurRad="50800" dist="50800" dir="5400000" algn="ctr" rotWithShape="0">
                    <a:schemeClr val="bg1"/>
                  </a:outerShdw>
                </a:effectLst>
                <a:latin typeface="Baskerville Old Face" panose="02020602080505020303" pitchFamily="18" charset="0"/>
              </a:rPr>
              <a:t>ProPeople</a:t>
            </a:r>
            <a:r>
              <a:rPr lang="en-US" sz="2800" b="1" dirty="0">
                <a:solidFill>
                  <a:schemeClr val="accent1"/>
                </a:solidFill>
                <a:effectLst>
                  <a:outerShdw blurRad="50800" dist="50800" dir="5400000" algn="ctr" rotWithShape="0">
                    <a:schemeClr val="bg1"/>
                  </a:outerShdw>
                </a:effectLst>
                <a:latin typeface="Baskerville Old Face" panose="02020602080505020303" pitchFamily="18" charset="0"/>
              </a:rPr>
              <a:t> Staffing Services Inc</a:t>
            </a:r>
          </a:p>
          <a:p>
            <a:endParaRPr lang="en-US" sz="2800" b="1" dirty="0">
              <a:solidFill>
                <a:schemeClr val="accent1"/>
              </a:solidFill>
              <a:effectLst>
                <a:outerShdw blurRad="50800" dist="50800" dir="5400000" algn="ctr" rotWithShape="0">
                  <a:schemeClr val="bg1"/>
                </a:outerShdw>
              </a:effectLst>
              <a:latin typeface="Baskerville Old Face" panose="02020602080505020303" pitchFamily="18" charset="0"/>
            </a:endParaRPr>
          </a:p>
          <a:p>
            <a:r>
              <a:rPr lang="en-US" sz="2800" b="1" dirty="0">
                <a:solidFill>
                  <a:schemeClr val="accent1"/>
                </a:solidFill>
                <a:effectLst>
                  <a:outerShdw blurRad="50800" dist="50800" dir="5400000" algn="ctr" rotWithShape="0">
                    <a:schemeClr val="bg1"/>
                  </a:outerShdw>
                </a:effectLst>
                <a:latin typeface="Baskerville Old Face" panose="02020602080505020303" pitchFamily="18" charset="0"/>
              </a:rPr>
              <a:t>(A total of 9 Contracts were Awarded)</a:t>
            </a:r>
          </a:p>
          <a:p>
            <a:pPr marL="285750" indent="-285750" algn="ctr">
              <a:buFont typeface="Arial" panose="020B0604020202020204" pitchFamily="34" charset="0"/>
              <a:buChar char="•"/>
            </a:pPr>
            <a:endParaRPr lang="en-US" dirty="0">
              <a:latin typeface="Baskerville Old Face" panose="02020602080505020303" pitchFamily="18" charset="0"/>
            </a:endParaRPr>
          </a:p>
        </p:txBody>
      </p:sp>
    </p:spTree>
    <p:extLst>
      <p:ext uri="{BB962C8B-B14F-4D97-AF65-F5344CB8AC3E}">
        <p14:creationId xmlns:p14="http://schemas.microsoft.com/office/powerpoint/2010/main" val="19727127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DDD7527-33F5-4695-BEAB-8B68BE51DB4B}"/>
              </a:ext>
            </a:extLst>
          </p:cNvPr>
          <p:cNvPicPr>
            <a:picLocks noChangeAspect="1"/>
          </p:cNvPicPr>
          <p:nvPr/>
        </p:nvPicPr>
        <p:blipFill>
          <a:blip r:embed="rId3"/>
          <a:stretch>
            <a:fillRect/>
          </a:stretch>
        </p:blipFill>
        <p:spPr>
          <a:xfrm>
            <a:off x="1136276" y="434788"/>
            <a:ext cx="6377600" cy="6324600"/>
          </a:xfrm>
          <a:prstGeom prst="rect">
            <a:avLst/>
          </a:prstGeom>
        </p:spPr>
      </p:pic>
      <p:sp>
        <p:nvSpPr>
          <p:cNvPr id="2" name="Title 1">
            <a:extLst>
              <a:ext uri="{FF2B5EF4-FFF2-40B4-BE49-F238E27FC236}">
                <a16:creationId xmlns:a16="http://schemas.microsoft.com/office/drawing/2014/main" id="{324C8224-0AAE-4098-862A-85B87FFACD2F}"/>
              </a:ext>
            </a:extLst>
          </p:cNvPr>
          <p:cNvSpPr>
            <a:spLocks noGrp="1"/>
          </p:cNvSpPr>
          <p:nvPr>
            <p:ph type="title"/>
          </p:nvPr>
        </p:nvSpPr>
        <p:spPr>
          <a:xfrm>
            <a:off x="98670" y="457200"/>
            <a:ext cx="9426330" cy="457200"/>
          </a:xfrm>
        </p:spPr>
        <p:txBody>
          <a:bodyPr>
            <a:normAutofit fontScale="90000"/>
          </a:bodyPr>
          <a:lstStyle/>
          <a:p>
            <a:r>
              <a:rPr lang="en-US" dirty="0">
                <a:latin typeface="Copperplate Gothic Bold" panose="020E0705020206020404" pitchFamily="34" charset="0"/>
              </a:rPr>
              <a:t>Markup Rates By Region/ Category </a:t>
            </a:r>
          </a:p>
        </p:txBody>
      </p:sp>
      <p:pic>
        <p:nvPicPr>
          <p:cNvPr id="5" name="Picture 4">
            <a:extLst>
              <a:ext uri="{FF2B5EF4-FFF2-40B4-BE49-F238E27FC236}">
                <a16:creationId xmlns:a16="http://schemas.microsoft.com/office/drawing/2014/main" id="{FB5366AB-167E-432A-943F-B36EE35B4FAC}"/>
              </a:ext>
            </a:extLst>
          </p:cNvPr>
          <p:cNvPicPr>
            <a:picLocks noChangeAspect="1"/>
          </p:cNvPicPr>
          <p:nvPr/>
        </p:nvPicPr>
        <p:blipFill>
          <a:blip r:embed="rId4"/>
          <a:stretch>
            <a:fillRect/>
          </a:stretch>
        </p:blipFill>
        <p:spPr>
          <a:xfrm>
            <a:off x="98670" y="1143000"/>
            <a:ext cx="8946660" cy="5105400"/>
          </a:xfrm>
          <a:prstGeom prst="rect">
            <a:avLst/>
          </a:prstGeom>
          <a:ln>
            <a:solidFill>
              <a:schemeClr val="bg1"/>
            </a:solidFill>
          </a:ln>
          <a:effectLst>
            <a:glow rad="63500">
              <a:schemeClr val="bg1">
                <a:alpha val="40000"/>
              </a:schemeClr>
            </a:glow>
          </a:effectLst>
        </p:spPr>
      </p:pic>
    </p:spTree>
    <p:extLst>
      <p:ext uri="{BB962C8B-B14F-4D97-AF65-F5344CB8AC3E}">
        <p14:creationId xmlns:p14="http://schemas.microsoft.com/office/powerpoint/2010/main" val="422600141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ustom 3">
      <a:dk1>
        <a:sysClr val="windowText" lastClr="000000"/>
      </a:dk1>
      <a:lt1>
        <a:sysClr val="window" lastClr="FFFFFF"/>
      </a:lt1>
      <a:dk2>
        <a:srgbClr val="242852"/>
      </a:dk2>
      <a:lt2>
        <a:srgbClr val="ACCBF9"/>
      </a:lt2>
      <a:accent1>
        <a:srgbClr val="002855"/>
      </a:accent1>
      <a:accent2>
        <a:srgbClr val="C34432"/>
      </a:accent2>
      <a:accent3>
        <a:srgbClr val="297FD5"/>
      </a:accent3>
      <a:accent4>
        <a:srgbClr val="7F8FA9"/>
      </a:accent4>
      <a:accent5>
        <a:srgbClr val="5AA2AE"/>
      </a:accent5>
      <a:accent6>
        <a:srgbClr val="9D90A0"/>
      </a:accent6>
      <a:hlink>
        <a:srgbClr val="9454C3"/>
      </a:hlink>
      <a:folHlink>
        <a:srgbClr val="3EBBF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3285</TotalTime>
  <Words>1744</Words>
  <Application>Microsoft Office PowerPoint</Application>
  <PresentationFormat>On-screen Show (4:3)</PresentationFormat>
  <Paragraphs>167</Paragraphs>
  <Slides>20</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Arial Narrow</vt:lpstr>
      <vt:lpstr>Baskerville Old Face</vt:lpstr>
      <vt:lpstr>Calibri</vt:lpstr>
      <vt:lpstr>Copperplate Gothic Bold</vt:lpstr>
      <vt:lpstr>Wingdings</vt:lpstr>
      <vt:lpstr>Clarity</vt:lpstr>
      <vt:lpstr>      Kaylee Starman contract Lead Idaho department of administration  division of purchasing</vt:lpstr>
      <vt:lpstr>Benefits</vt:lpstr>
      <vt:lpstr>Contract Term</vt:lpstr>
      <vt:lpstr>Scope of Services</vt:lpstr>
      <vt:lpstr>Mandatory Use Position Classifications:  </vt:lpstr>
      <vt:lpstr>Optional Use Position Classifications </vt:lpstr>
      <vt:lpstr>Statewide Temporary Staffing Services- Region Map</vt:lpstr>
      <vt:lpstr>Awarded Contractors:</vt:lpstr>
      <vt:lpstr>Markup Rates By Region/ Category </vt:lpstr>
      <vt:lpstr>Categories/Regions Awarded </vt:lpstr>
      <vt:lpstr>PowerPoint Presentation</vt:lpstr>
      <vt:lpstr>PowerPoint Presentation</vt:lpstr>
      <vt:lpstr>STATE PROCUREMENT ACT: 67-9211.  MULTIPLE AWARDS</vt:lpstr>
      <vt:lpstr>Ordering Agency’s Responsibilities </vt:lpstr>
      <vt:lpstr>POINT OF CONTACT </vt:lpstr>
      <vt:lpstr>BILLING PROCEDURE </vt:lpstr>
      <vt:lpstr>CONTRACT MONITORING &amp; REPORTING REQUIREMENTS  </vt:lpstr>
      <vt:lpstr>PERFORMANCE METRICS</vt:lpstr>
      <vt:lpstr>Questions?</vt:lpstr>
      <vt:lpstr>Thank you to all the agencies for your input &amp; assistance with this Contract </vt:lpstr>
    </vt:vector>
  </TitlesOfParts>
  <Company>Department of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breach &amp; credit monitoring services</dc:title>
  <dc:creator>Valerie Bollinger</dc:creator>
  <cp:lastModifiedBy>Kaylee Starman</cp:lastModifiedBy>
  <cp:revision>382</cp:revision>
  <cp:lastPrinted>2019-08-07T14:18:20Z</cp:lastPrinted>
  <dcterms:created xsi:type="dcterms:W3CDTF">2016-03-14T04:31:02Z</dcterms:created>
  <dcterms:modified xsi:type="dcterms:W3CDTF">2019-08-08T16:43:07Z</dcterms:modified>
</cp:coreProperties>
</file>